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0" r:id="rId2"/>
    <p:sldId id="306" r:id="rId3"/>
    <p:sldId id="325" r:id="rId4"/>
    <p:sldId id="326" r:id="rId5"/>
    <p:sldId id="327" r:id="rId6"/>
    <p:sldId id="329" r:id="rId7"/>
    <p:sldId id="330" r:id="rId8"/>
    <p:sldId id="331" r:id="rId9"/>
    <p:sldId id="332" r:id="rId10"/>
    <p:sldId id="345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317" autoAdjust="0"/>
    <p:restoredTop sz="96276" autoAdjust="0"/>
  </p:normalViewPr>
  <p:slideViewPr>
    <p:cSldViewPr snapToGrid="0">
      <p:cViewPr>
        <p:scale>
          <a:sx n="100" d="100"/>
          <a:sy n="100" d="100"/>
        </p:scale>
        <p:origin x="150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9B7AF-F13A-49FF-9EBC-D624FA203CC5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72134-0D55-4C22-B1E6-DD30BAAB2B4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772134-0D55-4C22-B1E6-DD30BAAB2B4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154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802172" y="2016177"/>
            <a:ext cx="753965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05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3483260" y="5196927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026184" y="4407403"/>
            <a:ext cx="3091636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1534500" y="1712549"/>
            <a:ext cx="6075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534500" y="3428810"/>
            <a:ext cx="6075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6" name="图片 15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058"/>
            <a:ext cx="9144000" cy="294404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829053" y="6244170"/>
            <a:ext cx="7554800" cy="406590"/>
            <a:chOff x="2328587" y="6073254"/>
            <a:chExt cx="7554800" cy="40659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20" name="椭圆 19"/>
            <p:cNvSpPr/>
            <p:nvPr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 cstate="print"/>
          <a:srcRect l="74359" r="1346"/>
          <a:stretch>
            <a:fillRect/>
          </a:stretch>
        </p:blipFill>
        <p:spPr>
          <a:xfrm>
            <a:off x="5982713" y="274183"/>
            <a:ext cx="3002280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1" name="平行四边形 10"/>
          <p:cNvSpPr/>
          <p:nvPr/>
        </p:nvSpPr>
        <p:spPr>
          <a:xfrm>
            <a:off x="746499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/>
        </p:nvSpPr>
        <p:spPr>
          <a:xfrm>
            <a:off x="2123641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/>
        </p:nvSpPr>
        <p:spPr>
          <a:xfrm>
            <a:off x="3483913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/>
        </p:nvSpPr>
        <p:spPr>
          <a:xfrm>
            <a:off x="4861056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/>
        </p:nvSpPr>
        <p:spPr>
          <a:xfrm>
            <a:off x="6221326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sp>
        <p:nvSpPr>
          <p:cNvPr id="21" name="平行四边形 2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2" name="平行四边形 2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25" name="图片 24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18" name="平行四边形 17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806514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239292" y="766713"/>
            <a:ext cx="8676108" cy="4765791"/>
          </a:xfrm>
          <a:prstGeom prst="rect">
            <a:avLst/>
          </a:prstGeom>
        </p:spPr>
        <p:txBody>
          <a:bodyPr/>
          <a:lstStyle>
            <a:lvl1pPr marL="171450" indent="-171450">
              <a:lnSpc>
                <a:spcPct val="130000"/>
              </a:lnSpc>
              <a:buFontTx/>
              <a:buBlip>
                <a:blip r:embed="rId3"/>
              </a:buBlip>
              <a:defRPr sz="15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15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35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2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2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平行四边形 2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2" name="平行四边形 2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15" name="图片 14" descr="图片包含 户外, 标牌, 黑色&#10;&#10;自动生成的说明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228601" y="3429000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267268" y="3429000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1916373" y="3129756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500" b="1" spc="4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pic>
        <p:nvPicPr>
          <p:cNvPr id="8" name="图片 7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828" y="853340"/>
            <a:ext cx="1656344" cy="16563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5491879" y="1488254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491879" y="4146847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775106" y="2496180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500" b="1" spc="4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52" y="1860735"/>
            <a:ext cx="2858911" cy="23322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/>
        </p:nvSpPr>
        <p:spPr>
          <a:xfrm>
            <a:off x="2564541" y="3"/>
            <a:ext cx="4014922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214430" y="2609847"/>
            <a:ext cx="4715144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050" b="1" spc="45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sp>
        <p:nvSpPr>
          <p:cNvPr id="18" name="任意多边形: 形状 17"/>
          <p:cNvSpPr/>
          <p:nvPr/>
        </p:nvSpPr>
        <p:spPr>
          <a:xfrm>
            <a:off x="2564541" y="4393629"/>
            <a:ext cx="4014922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/>
        </p:nvPicPr>
        <p:blipFill>
          <a:blip r:embed="rId3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410" y="188997"/>
            <a:ext cx="3019180" cy="21160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8161E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8161E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1916373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9152546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802172" y="3383857"/>
            <a:ext cx="753965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405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3483260" y="5798693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026184" y="5052868"/>
            <a:ext cx="3091636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1746440" y="6496383"/>
            <a:ext cx="675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737540" y="6496383"/>
            <a:ext cx="675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5" name="图片 14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058"/>
            <a:ext cx="9144000" cy="294404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852676" y="6259512"/>
            <a:ext cx="7438647" cy="406590"/>
            <a:chOff x="2328587" y="6073254"/>
            <a:chExt cx="7554800" cy="40659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19" name="椭圆 18"/>
            <p:cNvSpPr/>
            <p:nvPr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print"/>
          <a:srcRect l="74359" r="1346"/>
          <a:stretch>
            <a:fillRect/>
          </a:stretch>
        </p:blipFill>
        <p:spPr>
          <a:xfrm>
            <a:off x="5982713" y="274183"/>
            <a:ext cx="3002280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5" name="平行四边形 4"/>
          <p:cNvSpPr/>
          <p:nvPr/>
        </p:nvSpPr>
        <p:spPr>
          <a:xfrm>
            <a:off x="3108532" y="1537753"/>
            <a:ext cx="6035468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4095573" y="2602230"/>
            <a:ext cx="4819828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989" y="2142500"/>
            <a:ext cx="6035468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6710149" y="4805778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35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95574" y="4696131"/>
            <a:ext cx="251239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5"/>
            <a:ext cx="4742916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419" y="4410384"/>
            <a:ext cx="2951472" cy="209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4329112" y="0"/>
            <a:ext cx="4814888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2" name="矩形 21"/>
          <p:cNvSpPr/>
          <p:nvPr/>
        </p:nvSpPr>
        <p:spPr>
          <a:xfrm flipV="1">
            <a:off x="4254468" y="0"/>
            <a:ext cx="675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" name="组合 14"/>
          <p:cNvGrpSpPr/>
          <p:nvPr/>
        </p:nvGrpSpPr>
        <p:grpSpPr>
          <a:xfrm>
            <a:off x="304801" y="2569072"/>
            <a:ext cx="3802380" cy="1349244"/>
            <a:chOff x="304800" y="2709636"/>
            <a:chExt cx="4122059" cy="1462680"/>
          </a:xfrm>
        </p:grpSpPr>
        <p:grpSp>
          <p:nvGrpSpPr>
            <p:cNvPr id="16" name="组合 15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3" name="图片 22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19" name="文本框 18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05" y="0"/>
            <a:ext cx="9141713" cy="6858000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-14288" y="3429002"/>
            <a:ext cx="9158288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4" name="矩形 13"/>
          <p:cNvSpPr/>
          <p:nvPr/>
        </p:nvSpPr>
        <p:spPr>
          <a:xfrm rot="16200000" flipV="1">
            <a:off x="4527001" y="-1213481"/>
            <a:ext cx="90000" cy="9149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" name="组合 1"/>
          <p:cNvGrpSpPr/>
          <p:nvPr/>
        </p:nvGrpSpPr>
        <p:grpSpPr>
          <a:xfrm>
            <a:off x="2510970" y="685800"/>
            <a:ext cx="4122060" cy="1462680"/>
            <a:chOff x="2251890" y="685800"/>
            <a:chExt cx="4122060" cy="1462680"/>
          </a:xfrm>
        </p:grpSpPr>
        <p:grpSp>
          <p:nvGrpSpPr>
            <p:cNvPr id="12" name="组合 11"/>
            <p:cNvGrpSpPr/>
            <p:nvPr/>
          </p:nvGrpSpPr>
          <p:grpSpPr>
            <a:xfrm>
              <a:off x="2251890" y="685800"/>
              <a:ext cx="4122060" cy="1462680"/>
              <a:chOff x="667655" y="1497651"/>
              <a:chExt cx="4122060" cy="146268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9" name="矩形 18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0" name="图片 19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17" name="文本框 16"/>
              <p:cNvSpPr txBox="1"/>
              <p:nvPr/>
            </p:nvSpPr>
            <p:spPr>
              <a:xfrm>
                <a:off x="667655" y="1755350"/>
                <a:ext cx="412205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6000" b="1" dirty="0">
                    <a:solidFill>
                      <a:schemeClr val="accent1"/>
                    </a:solidFill>
                  </a:rPr>
                  <a:t>目         录</a:t>
                </a:r>
              </a:p>
            </p:txBody>
          </p:sp>
          <p:sp>
            <p:nvSpPr>
              <p:cNvPr id="18" name="矩形 17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7967" y="797373"/>
              <a:ext cx="1590855" cy="111498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6200000">
            <a:off x="4527000" y="-1092750"/>
            <a:ext cx="90000" cy="9144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9144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3490556" y="3047031"/>
            <a:ext cx="486727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3490556" y="4054688"/>
            <a:ext cx="486727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165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0800000">
            <a:off x="4414426" y="-45000"/>
            <a:ext cx="675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43815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79157" y="3047031"/>
            <a:ext cx="4236244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79157" y="4054688"/>
            <a:ext cx="4236244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165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4678824" y="6041800"/>
            <a:ext cx="4440332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平行四边形 18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806514" y="43657"/>
            <a:ext cx="7330964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11" name="平行四边形 1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2" name="平行四边形 1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15" name="图片 14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806514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7478" y="6515101"/>
            <a:ext cx="777923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5717-6011-4D34-B965-CC6178B38E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y.sjtu.edu.cn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510" y="1891793"/>
            <a:ext cx="8414979" cy="1701800"/>
          </a:xfrm>
        </p:spPr>
        <p:txBody>
          <a:bodyPr/>
          <a:lstStyle/>
          <a:p>
            <a:r>
              <a:rPr lang="zh-CN" altLang="en-US" sz="4000" dirty="0"/>
              <a:t>困难生核查与认定学生线上操作指南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学生事务中心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zh-CN" dirty="0"/>
              <a:t>2021</a:t>
            </a:r>
            <a:r>
              <a:rPr lang="zh-CN" altLang="en-US" dirty="0"/>
              <a:t>年</a:t>
            </a:r>
            <a:r>
              <a:rPr lang="en-US" altLang="zh-CN" dirty="0"/>
              <a:t>6</a:t>
            </a:r>
            <a:r>
              <a:rPr lang="zh-CN" altLang="en-US" dirty="0"/>
              <a:t>月</a:t>
            </a:r>
            <a:r>
              <a:rPr lang="en-US" altLang="zh-CN" dirty="0"/>
              <a:t>25</a:t>
            </a:r>
            <a:r>
              <a:rPr lang="zh-CN" altLang="en-US" dirty="0"/>
              <a:t>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第六步（已经在库学生）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EFB441B-DD72-4990-8202-566374C37BDC}"/>
              </a:ext>
            </a:extLst>
          </p:cNvPr>
          <p:cNvSpPr txBox="1"/>
          <p:nvPr/>
        </p:nvSpPr>
        <p:spPr>
          <a:xfrm>
            <a:off x="923828" y="762766"/>
            <a:ext cx="8647977" cy="49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/>
              <a:t>必填信息出现缺失，则出现以下界面。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9A9C083-37CB-47A8-A95E-FD50CE393BAA}"/>
              </a:ext>
            </a:extLst>
          </p:cNvPr>
          <p:cNvSpPr txBox="1"/>
          <p:nvPr/>
        </p:nvSpPr>
        <p:spPr>
          <a:xfrm>
            <a:off x="605769" y="4633945"/>
            <a:ext cx="8359123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出现本界面时，请补充必填项信息且认真核对信息无误后，进行提交。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1A5B6BC7-EDED-4266-950D-E11439990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296" y="1261877"/>
            <a:ext cx="8619407" cy="3517685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3F025CED-CD25-4E7F-A1C4-3807871FB858}"/>
              </a:ext>
            </a:extLst>
          </p:cNvPr>
          <p:cNvSpPr/>
          <p:nvPr/>
        </p:nvSpPr>
        <p:spPr>
          <a:xfrm>
            <a:off x="262296" y="1389888"/>
            <a:ext cx="1904832" cy="3711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624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138362" y="2252703"/>
            <a:ext cx="4867275" cy="775349"/>
          </a:xfrm>
        </p:spPr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</p:spTree>
    <p:extLst>
      <p:ext uri="{BB962C8B-B14F-4D97-AF65-F5344CB8AC3E}">
        <p14:creationId xmlns:p14="http://schemas.microsoft.com/office/powerpoint/2010/main" val="905113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735C0ED-180E-4482-88AA-52E60D2AF7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42" t="5691" r="6776"/>
          <a:stretch/>
        </p:blipFill>
        <p:spPr>
          <a:xfrm>
            <a:off x="210312" y="996696"/>
            <a:ext cx="5093208" cy="4670973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69092F60-0B00-4286-B582-9F86D1C5346B}"/>
              </a:ext>
            </a:extLst>
          </p:cNvPr>
          <p:cNvSpPr txBox="1"/>
          <p:nvPr/>
        </p:nvSpPr>
        <p:spPr>
          <a:xfrm>
            <a:off x="5407459" y="1646644"/>
            <a:ext cx="3591815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+mn-ea"/>
              </a:rPr>
              <a:t>1.</a:t>
            </a:r>
            <a:r>
              <a:rPr lang="zh-CN" altLang="en-US" b="1" dirty="0">
                <a:latin typeface="+mn-ea"/>
              </a:rPr>
              <a:t>基本信息填写</a:t>
            </a:r>
            <a:endParaRPr lang="en-US" altLang="zh-CN" b="1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+mn-ea"/>
              </a:rPr>
              <a:t>根据实际情况，填写以下内容：</a:t>
            </a:r>
            <a:endParaRPr lang="en-US" altLang="zh-CN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+mn-ea"/>
              </a:rPr>
              <a:t>家庭户口</a:t>
            </a:r>
            <a:r>
              <a:rPr lang="zh-CN" altLang="en-US" sz="1600" dirty="0">
                <a:latin typeface="+mn-ea"/>
              </a:rPr>
              <a:t>、档案是否入交大、</a:t>
            </a:r>
            <a:r>
              <a:rPr lang="zh-CN" altLang="en-US" sz="1600" b="1" dirty="0">
                <a:latin typeface="+mn-ea"/>
              </a:rPr>
              <a:t>家长手机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家庭电话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本人邮箱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婚否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邮编</a:t>
            </a:r>
            <a:r>
              <a:rPr lang="zh-CN" altLang="en-US" sz="1600" dirty="0">
                <a:latin typeface="+mn-ea"/>
              </a:rPr>
              <a:t>、是否生育、是否直博、</a:t>
            </a:r>
            <a:r>
              <a:rPr lang="zh-CN" altLang="en-US" sz="1600" b="1" dirty="0">
                <a:latin typeface="+mn-ea"/>
              </a:rPr>
              <a:t>家庭地址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研究生类别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学位类型</a:t>
            </a:r>
            <a:r>
              <a:rPr lang="zh-CN" altLang="en-US" sz="1600" dirty="0">
                <a:latin typeface="+mn-ea"/>
              </a:rPr>
              <a:t>、导师姓名及邮箱和本科阶段受助情况</a:t>
            </a:r>
            <a:endParaRPr lang="en-US" altLang="zh-CN" sz="1600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>
                <a:latin typeface="+mn-ea"/>
              </a:rPr>
              <a:t>注：</a:t>
            </a:r>
            <a:r>
              <a:rPr lang="zh-CN" altLang="en-US" sz="1600" dirty="0">
                <a:latin typeface="+mn-ea"/>
              </a:rPr>
              <a:t>表格中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en-US" altLang="zh-CN" sz="1600" b="1" dirty="0">
                <a:solidFill>
                  <a:srgbClr val="FF0000"/>
                </a:solidFill>
                <a:latin typeface="+mn-ea"/>
              </a:rPr>
              <a:t>*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en-US" sz="1600" dirty="0">
                <a:latin typeface="+mn-ea"/>
              </a:rPr>
              <a:t>部分为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必须填写</a:t>
            </a:r>
            <a:endParaRPr lang="en-US" altLang="zh-CN" sz="1600" b="1" dirty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内容</a:t>
            </a:r>
            <a:r>
              <a:rPr lang="zh-CN" altLang="en-US" sz="1600" dirty="0">
                <a:latin typeface="+mn-ea"/>
              </a:rPr>
              <a:t>，如果漏填少填，则无法提交。</a:t>
            </a:r>
            <a:endParaRPr lang="en-US" altLang="zh-CN" sz="1600" dirty="0"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9729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5E2D8F9-6BB5-45FF-85B2-5B6B4B1695E5}"/>
              </a:ext>
            </a:extLst>
          </p:cNvPr>
          <p:cNvSpPr/>
          <p:nvPr/>
        </p:nvSpPr>
        <p:spPr>
          <a:xfrm>
            <a:off x="239292" y="875363"/>
            <a:ext cx="8608679" cy="2070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家庭类型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勾选了“无特殊情况”之外的选项，均需要提供相关材料（例如户口本照片、残疾人证、病例本相关页面照片）；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特殊群体类型一旦勾选，则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须提供既有材料（烈士证、优抚证、低保凭证等）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，若凭证遗失，则需以个人承诺的方式，用手写方式将情况说明并亲笔签名后，作为附件上传。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6F92EFF-7685-4F2F-8980-1110DBC1F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89" y="3064494"/>
            <a:ext cx="7080422" cy="325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121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DAAE37A-0AC4-4B20-84BC-B5643CBD2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628" y="3760863"/>
            <a:ext cx="8238744" cy="245944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ED4DF76D-2820-4E5E-8B2E-A893E897D385}"/>
              </a:ext>
            </a:extLst>
          </p:cNvPr>
          <p:cNvSpPr/>
          <p:nvPr/>
        </p:nvSpPr>
        <p:spPr>
          <a:xfrm>
            <a:off x="239292" y="875363"/>
            <a:ext cx="8817622" cy="2547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3.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家庭成员情况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按实际填写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除本人以外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的家庭成员情况，包括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父母、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未结婚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的兄弟姐妹及被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独立赡养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的祖父母或外祖父母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。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已婚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请填写配偶；父母离异的也应填上父母双方姓名，并在不共同生活成员的后面标明离异，年收入填写其提供的抚养费用。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各家庭成员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“年收入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”一栏应相对精确至百位数，包括工资、奖金、福利、津贴等；若无，则填写“</a:t>
            </a:r>
            <a:r>
              <a:rPr lang="en-US" altLang="zh-CN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0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”即可。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有工作单位须提供工资单或银行流水截图（近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个月）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3998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B32A344-4C33-4386-893A-ED42DEDE0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991" y="3369794"/>
            <a:ext cx="8650224" cy="314408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F90B8436-F125-4845-B577-1013F6A940E9}"/>
              </a:ext>
            </a:extLst>
          </p:cNvPr>
          <p:cNvSpPr/>
          <p:nvPr/>
        </p:nvSpPr>
        <p:spPr>
          <a:xfrm>
            <a:off x="239292" y="815815"/>
            <a:ext cx="8817622" cy="2439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4.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家庭收入与学生支出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家庭年总收入：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包括所有家庭成员的工资及奖金、福利、津贴等；父母离异的，非共同生活方提供抚养费用计入家庭年总收入之中。家庭年总收入及人均月收入由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系统自动计算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得出，请学生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认真如实填写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家庭成员年收入情况。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学生支出方面：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要注意学费应该按照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实际学费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（很多博士享受全额学费减免）住宿费，家庭提供生活费与返乡交通费（交通费为往返）的合理性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04498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FB9D22B-6115-4D35-8148-2A098296F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24" y="3170549"/>
            <a:ext cx="8531352" cy="286477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4B6AB725-3ED7-4462-84C8-E4801CFDF520}"/>
              </a:ext>
            </a:extLst>
          </p:cNvPr>
          <p:cNvSpPr/>
          <p:nvPr/>
        </p:nvSpPr>
        <p:spPr>
          <a:xfrm>
            <a:off x="239292" y="875363"/>
            <a:ext cx="8817622" cy="1880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5.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家庭其他重大支出与赡养老人情况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</a:rPr>
              <a:t>家庭其他重大支出：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家庭成员医疗自费费用占家庭年收入比重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高于</a:t>
            </a:r>
            <a:r>
              <a:rPr lang="en-US" altLang="zh-CN" sz="1600" b="1" dirty="0">
                <a:solidFill>
                  <a:srgbClr val="C00000"/>
                </a:solidFill>
                <a:latin typeface="+mn-ea"/>
              </a:rPr>
              <a:t>16%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需要提供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“自费清单复印件”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，在“新增附件”处以</a:t>
            </a:r>
            <a:r>
              <a:rPr lang="en-US" altLang="zh-CN" sz="1600" dirty="0">
                <a:solidFill>
                  <a:srgbClr val="000000"/>
                </a:solidFill>
                <a:latin typeface="+mn-ea"/>
              </a:rPr>
              <a:t>PDF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格式上传。</a:t>
            </a:r>
            <a:endParaRPr lang="en-US" altLang="zh-CN" sz="16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赡养老人情况：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赡养老人人数、每年费用金额、父母亲兄弟姐妹数量如实填写即可。</a:t>
            </a:r>
            <a:endParaRPr lang="en-US" altLang="zh-CN" sz="2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813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CB9F574-E501-48A0-BCC1-FE8EC4B38F72}"/>
              </a:ext>
            </a:extLst>
          </p:cNvPr>
          <p:cNvSpPr/>
          <p:nvPr/>
        </p:nvSpPr>
        <p:spPr>
          <a:xfrm>
            <a:off x="239292" y="875363"/>
            <a:ext cx="8817622" cy="256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6.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家庭房车情况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住房情况：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房屋价格按照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现值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填写，当地房产均价按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地级市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填写。</a:t>
            </a:r>
            <a:endParaRPr lang="en-US" altLang="zh-CN" sz="16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汽车情况：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汽车价格按照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购入价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填写，包含牌照价格。需要注明汽车的使用用途是营运还是非营运。</a:t>
            </a:r>
            <a:endParaRPr lang="en-US" altLang="zh-CN" sz="16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sz="2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36C364A-37F6-4478-AE9A-82C730041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6" y="4270392"/>
            <a:ext cx="8499130" cy="128600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45EBC4A-2DAC-4FD5-9E66-59E8427511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6" y="2854216"/>
            <a:ext cx="8499130" cy="124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4901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C2597EB-8437-4851-800A-0FA8FBBD5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6" y="2461161"/>
            <a:ext cx="7607808" cy="3228197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153AE67B-9F96-45A4-BA45-59FC64FA59C3}"/>
              </a:ext>
            </a:extLst>
          </p:cNvPr>
          <p:cNvSpPr/>
          <p:nvPr/>
        </p:nvSpPr>
        <p:spPr>
          <a:xfrm>
            <a:off x="374970" y="816317"/>
            <a:ext cx="8420374" cy="98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</a:rPr>
              <a:t>7.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 家庭其他情况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请说明情况，有相关证明材料，请上传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附件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；如无证明材料，请做详细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文字说明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。</a:t>
            </a:r>
            <a:endParaRPr lang="en-US" altLang="zh-CN" sz="1600" dirty="0">
              <a:solidFill>
                <a:srgbClr val="00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791914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53AE67B-9F96-45A4-BA45-59FC64FA59C3}"/>
              </a:ext>
            </a:extLst>
          </p:cNvPr>
          <p:cNvSpPr/>
          <p:nvPr/>
        </p:nvSpPr>
        <p:spPr>
          <a:xfrm>
            <a:off x="374970" y="816317"/>
            <a:ext cx="8420374" cy="1440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</a:rPr>
              <a:t>8.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 提交思政审核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</a:pP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学生确认表格信息填写无误后，点击</a:t>
            </a:r>
            <a:r>
              <a:rPr lang="zh-CN" altLang="zh-CN" sz="1800" b="1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左上角</a:t>
            </a: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的提交按钮提交申请，院系审核办理人</a:t>
            </a:r>
            <a:r>
              <a:rPr lang="zh-CN" altLang="zh-CN" sz="1800" b="1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选择相应的院系负责老师</a:t>
            </a: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，并点击“好”。业务办理成功后，请耐心等待审核。</a:t>
            </a:r>
            <a:endParaRPr lang="zh-CN" altLang="en-US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317B9E7-ADBB-44D9-BC14-DC044CC0D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46" y="2700520"/>
            <a:ext cx="7604650" cy="298702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612408D3-2989-4198-BC68-B1654543CA23}"/>
              </a:ext>
            </a:extLst>
          </p:cNvPr>
          <p:cNvSpPr/>
          <p:nvPr/>
        </p:nvSpPr>
        <p:spPr>
          <a:xfrm>
            <a:off x="473646" y="2654471"/>
            <a:ext cx="657842" cy="2795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7A3BAA8D-D068-40CF-B619-E886DD84FE3A}"/>
              </a:ext>
            </a:extLst>
          </p:cNvPr>
          <p:cNvSpPr/>
          <p:nvPr/>
        </p:nvSpPr>
        <p:spPr>
          <a:xfrm>
            <a:off x="4007351" y="4894342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464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138362" y="2252703"/>
            <a:ext cx="4867275" cy="775349"/>
          </a:xfrm>
        </p:spPr>
        <p:txBody>
          <a:bodyPr/>
          <a:lstStyle/>
          <a:p>
            <a:r>
              <a:rPr lang="zh-CN" altLang="en-US" dirty="0"/>
              <a:t>线上系统申请流程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072309" y="2390850"/>
            <a:ext cx="2999382" cy="775349"/>
          </a:xfrm>
        </p:spPr>
        <p:txBody>
          <a:bodyPr/>
          <a:lstStyle/>
          <a:p>
            <a:r>
              <a:rPr lang="zh-CN" altLang="en-US" dirty="0"/>
              <a:t>后续说明</a:t>
            </a:r>
          </a:p>
        </p:txBody>
      </p:sp>
    </p:spTree>
    <p:extLst>
      <p:ext uri="{BB962C8B-B14F-4D97-AF65-F5344CB8AC3E}">
        <p14:creationId xmlns:p14="http://schemas.microsoft.com/office/powerpoint/2010/main" val="32008467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DD0A0698-F915-478E-837B-424D74B9034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94" y="1848540"/>
            <a:ext cx="5353545" cy="1835346"/>
          </a:xfrm>
          <a:prstGeom prst="rect">
            <a:avLst/>
          </a:prstGeom>
          <a:noFill/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后续说明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53AE67B-9F96-45A4-BA45-59FC64FA59C3}"/>
              </a:ext>
            </a:extLst>
          </p:cNvPr>
          <p:cNvSpPr/>
          <p:nvPr/>
        </p:nvSpPr>
        <p:spPr>
          <a:xfrm>
            <a:off x="374970" y="816317"/>
            <a:ext cx="84203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提交申请后后：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 lvl="0" algn="just">
              <a:buSzPts val="1200"/>
            </a:pP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可在我的数字交大流程平台的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“已办事项”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中查看困难生申请进度。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7A3BAA8D-D068-40CF-B619-E886DD84FE3A}"/>
              </a:ext>
            </a:extLst>
          </p:cNvPr>
          <p:cNvSpPr/>
          <p:nvPr/>
        </p:nvSpPr>
        <p:spPr>
          <a:xfrm>
            <a:off x="5171730" y="2276137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24B3149-3207-49A2-8CB0-EF5EE0DA1504}"/>
              </a:ext>
            </a:extLst>
          </p:cNvPr>
          <p:cNvSpPr/>
          <p:nvPr/>
        </p:nvSpPr>
        <p:spPr>
          <a:xfrm>
            <a:off x="374970" y="3975053"/>
            <a:ext cx="8420374" cy="98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若审核通过：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院系审核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、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学校审核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均通过，即完成申请，并完成信息入库。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430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后续说明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D9215F5-EC67-4311-8C18-5AB83EFCC8AB}"/>
              </a:ext>
            </a:extLst>
          </p:cNvPr>
          <p:cNvSpPr txBox="1"/>
          <p:nvPr/>
        </p:nvSpPr>
        <p:spPr>
          <a:xfrm>
            <a:off x="374970" y="881513"/>
            <a:ext cx="8466423" cy="1203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+mn-ea"/>
                <a:cs typeface="Times New Roman" panose="02020603050405020304" pitchFamily="18" charset="0"/>
              </a:rPr>
              <a:t>若院系审核不予通过</a:t>
            </a:r>
            <a:r>
              <a:rPr lang="zh-CN" altLang="en-US" sz="1800" b="1" kern="100" dirty="0">
                <a:effectLst/>
                <a:latin typeface="+mn-ea"/>
                <a:cs typeface="Times New Roman" panose="02020603050405020304" pitchFamily="18" charset="0"/>
              </a:rPr>
              <a:t>：</a:t>
            </a:r>
            <a:endParaRPr lang="en-US" altLang="zh-CN" sz="1800" b="1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则退回给申请人，学生可在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“待办事项”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中根据院系意见修改申请表，并点击左上角的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“重新提交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”按钮进行申请。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9A812E7-3B42-4591-B48F-76859F164C9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94" y="2079588"/>
            <a:ext cx="5279390" cy="1615440"/>
          </a:xfrm>
          <a:prstGeom prst="rect">
            <a:avLst/>
          </a:prstGeom>
          <a:noFill/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F87298EE-4AD3-435D-9A30-793F664ABF50}"/>
              </a:ext>
            </a:extLst>
          </p:cNvPr>
          <p:cNvSpPr txBox="1"/>
          <p:nvPr/>
        </p:nvSpPr>
        <p:spPr>
          <a:xfrm>
            <a:off x="374970" y="3744221"/>
            <a:ext cx="8466423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也可直接点击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“终止”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按钮终止此流程，困难生申请业务结束，不再继续进行困难生认定。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4EA3A788-125C-4E0B-9559-EE310FA1080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717757" y="4283071"/>
            <a:ext cx="5274310" cy="44958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E72BBE8F-83DC-434B-A702-0597A8CBC1DA}"/>
              </a:ext>
            </a:extLst>
          </p:cNvPr>
          <p:cNvSpPr/>
          <p:nvPr/>
        </p:nvSpPr>
        <p:spPr>
          <a:xfrm>
            <a:off x="3303459" y="2440598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80E83F0-E257-4C63-BA80-7280E8270619}"/>
              </a:ext>
            </a:extLst>
          </p:cNvPr>
          <p:cNvSpPr/>
          <p:nvPr/>
        </p:nvSpPr>
        <p:spPr>
          <a:xfrm>
            <a:off x="2394544" y="4283071"/>
            <a:ext cx="447332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720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第一步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61455D9-4FF8-45DB-AB5A-983AE5496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81" y="1138687"/>
            <a:ext cx="7537438" cy="409656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D12D270F-B5D8-41FC-99CE-E113AC444567}"/>
              </a:ext>
            </a:extLst>
          </p:cNvPr>
          <p:cNvSpPr/>
          <p:nvPr/>
        </p:nvSpPr>
        <p:spPr>
          <a:xfrm>
            <a:off x="3720860" y="3105509"/>
            <a:ext cx="157000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48235AD-5E64-451F-9505-9F399E98F8A4}"/>
              </a:ext>
            </a:extLst>
          </p:cNvPr>
          <p:cNvSpPr txBox="1"/>
          <p:nvPr/>
        </p:nvSpPr>
        <p:spPr>
          <a:xfrm>
            <a:off x="803281" y="5336875"/>
            <a:ext cx="753743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linkClick r:id="rId3"/>
              </a:rPr>
              <a:t>https://my.sjtu.edu.cn/</a:t>
            </a:r>
            <a:endParaRPr lang="en-US" altLang="zh-CN" dirty="0"/>
          </a:p>
          <a:p>
            <a:pPr algn="ctr"/>
            <a:r>
              <a:rPr lang="zh-CN" altLang="en-US" sz="2000" b="1" dirty="0"/>
              <a:t>登录数字交大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服务大厅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学生工作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困难生申请</a:t>
            </a:r>
          </a:p>
        </p:txBody>
      </p:sp>
    </p:spTree>
    <p:extLst>
      <p:ext uri="{BB962C8B-B14F-4D97-AF65-F5344CB8AC3E}">
        <p14:creationId xmlns:p14="http://schemas.microsoft.com/office/powerpoint/2010/main" val="163344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第二步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4021382-D4A1-4881-BE40-C50A8BBD13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276" r="-543"/>
          <a:stretch/>
        </p:blipFill>
        <p:spPr>
          <a:xfrm>
            <a:off x="2550542" y="736840"/>
            <a:ext cx="4042915" cy="523479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D12D270F-B5D8-41FC-99CE-E113AC444567}"/>
              </a:ext>
            </a:extLst>
          </p:cNvPr>
          <p:cNvSpPr/>
          <p:nvPr/>
        </p:nvSpPr>
        <p:spPr>
          <a:xfrm>
            <a:off x="3786995" y="5231005"/>
            <a:ext cx="157000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EFB441B-DD72-4990-8202-566374C37BDC}"/>
              </a:ext>
            </a:extLst>
          </p:cNvPr>
          <p:cNvSpPr txBox="1"/>
          <p:nvPr/>
        </p:nvSpPr>
        <p:spPr>
          <a:xfrm>
            <a:off x="1039069" y="6066331"/>
            <a:ext cx="7537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/>
              <a:t>认真阅读填写说明后，勾选“我已认真阅读”，开始办理申请</a:t>
            </a:r>
          </a:p>
        </p:txBody>
      </p:sp>
    </p:spTree>
    <p:extLst>
      <p:ext uri="{BB962C8B-B14F-4D97-AF65-F5344CB8AC3E}">
        <p14:creationId xmlns:p14="http://schemas.microsoft.com/office/powerpoint/2010/main" val="399092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73A4F8E-BB11-404A-B3D2-FDB0A400A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235" y="1599996"/>
            <a:ext cx="7911521" cy="238289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第三步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EFB441B-DD72-4990-8202-566374C37BDC}"/>
              </a:ext>
            </a:extLst>
          </p:cNvPr>
          <p:cNvSpPr txBox="1"/>
          <p:nvPr/>
        </p:nvSpPr>
        <p:spPr>
          <a:xfrm>
            <a:off x="1557990" y="4625393"/>
            <a:ext cx="6315769" cy="960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①勾选“诚信承诺书”，保证所填信息均为真实信息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②点击页面左上角“承诺”按钮，进行下一步填写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F344BBA-91E3-425D-AD8A-4B1792575DD4}"/>
              </a:ext>
            </a:extLst>
          </p:cNvPr>
          <p:cNvSpPr/>
          <p:nvPr/>
        </p:nvSpPr>
        <p:spPr>
          <a:xfrm>
            <a:off x="516235" y="1728217"/>
            <a:ext cx="654197" cy="3822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下 13">
            <a:extLst>
              <a:ext uri="{FF2B5EF4-FFF2-40B4-BE49-F238E27FC236}">
                <a16:creationId xmlns:a16="http://schemas.microsoft.com/office/drawing/2014/main" id="{C1BEA93B-134E-48D6-B553-89B019BB145B}"/>
              </a:ext>
            </a:extLst>
          </p:cNvPr>
          <p:cNvSpPr/>
          <p:nvPr/>
        </p:nvSpPr>
        <p:spPr>
          <a:xfrm>
            <a:off x="3236819" y="3836051"/>
            <a:ext cx="212785" cy="7272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DA900F76-8B0F-4442-8EBA-6FD860806C62}"/>
              </a:ext>
            </a:extLst>
          </p:cNvPr>
          <p:cNvSpPr/>
          <p:nvPr/>
        </p:nvSpPr>
        <p:spPr>
          <a:xfrm>
            <a:off x="3036010" y="3203275"/>
            <a:ext cx="501022" cy="280153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B51561D-3112-4376-8ECA-4FD5419FD035}"/>
              </a:ext>
            </a:extLst>
          </p:cNvPr>
          <p:cNvSpPr/>
          <p:nvPr/>
        </p:nvSpPr>
        <p:spPr>
          <a:xfrm>
            <a:off x="2904629" y="2217850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C4BC3FF-65D1-4CAD-AA2F-DFA54A91B023}"/>
              </a:ext>
            </a:extLst>
          </p:cNvPr>
          <p:cNvSpPr/>
          <p:nvPr/>
        </p:nvSpPr>
        <p:spPr>
          <a:xfrm>
            <a:off x="516235" y="67666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2095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F147A8F-4EDD-4B4A-A4BA-0CBC362E1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506" y="1534878"/>
            <a:ext cx="8205509" cy="2212422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第四步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EFB441B-DD72-4990-8202-566374C37BDC}"/>
              </a:ext>
            </a:extLst>
          </p:cNvPr>
          <p:cNvSpPr txBox="1"/>
          <p:nvPr/>
        </p:nvSpPr>
        <p:spPr>
          <a:xfrm>
            <a:off x="806514" y="4301300"/>
            <a:ext cx="8054022" cy="1422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①选择困难生申请批次</a:t>
            </a:r>
            <a:r>
              <a:rPr lang="zh-CN" altLang="en-US" sz="2000" b="1" dirty="0">
                <a:solidFill>
                  <a:srgbClr val="C00000"/>
                </a:solidFill>
              </a:rPr>
              <a:t>“</a:t>
            </a:r>
            <a:r>
              <a:rPr lang="en-US" altLang="zh-CN" sz="2000" b="1" dirty="0">
                <a:solidFill>
                  <a:srgbClr val="C00000"/>
                </a:solidFill>
              </a:rPr>
              <a:t>2021</a:t>
            </a:r>
            <a:r>
              <a:rPr lang="zh-CN" altLang="en-US" sz="2000" b="1" dirty="0">
                <a:solidFill>
                  <a:srgbClr val="C00000"/>
                </a:solidFill>
              </a:rPr>
              <a:t>年上半年困难生核查”（适用于已在库）或“</a:t>
            </a:r>
            <a:r>
              <a:rPr lang="en-US" altLang="zh-CN" sz="2000" b="1" dirty="0">
                <a:solidFill>
                  <a:srgbClr val="C00000"/>
                </a:solidFill>
              </a:rPr>
              <a:t>2021</a:t>
            </a:r>
            <a:r>
              <a:rPr lang="zh-CN" altLang="en-US" sz="2000" b="1" dirty="0">
                <a:solidFill>
                  <a:srgbClr val="C00000"/>
                </a:solidFill>
              </a:rPr>
              <a:t>年上半年困难生申请”（适用于需要新申请入库）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②点击页面左上角“提交”按钮，进行下一步填写。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F344BBA-91E3-425D-AD8A-4B1792575DD4}"/>
              </a:ext>
            </a:extLst>
          </p:cNvPr>
          <p:cNvSpPr/>
          <p:nvPr/>
        </p:nvSpPr>
        <p:spPr>
          <a:xfrm>
            <a:off x="248504" y="1432050"/>
            <a:ext cx="832505" cy="378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DA900F76-8B0F-4442-8EBA-6FD860806C62}"/>
              </a:ext>
            </a:extLst>
          </p:cNvPr>
          <p:cNvSpPr/>
          <p:nvPr/>
        </p:nvSpPr>
        <p:spPr>
          <a:xfrm>
            <a:off x="5043578" y="2806466"/>
            <a:ext cx="3628845" cy="8396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4BE29D8-2999-4086-B1B4-E30746FDDE50}"/>
              </a:ext>
            </a:extLst>
          </p:cNvPr>
          <p:cNvSpPr/>
          <p:nvPr/>
        </p:nvSpPr>
        <p:spPr>
          <a:xfrm>
            <a:off x="6319714" y="2722773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FC52CF7-93CA-4518-9604-F9150DE1B734}"/>
              </a:ext>
            </a:extLst>
          </p:cNvPr>
          <p:cNvSpPr/>
          <p:nvPr/>
        </p:nvSpPr>
        <p:spPr>
          <a:xfrm>
            <a:off x="226174" y="1595924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6780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23195C17-5836-446F-BDDE-8FD25AD86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51" y="1002085"/>
            <a:ext cx="8752936" cy="318929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第五步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EFB441B-DD72-4990-8202-566374C37BDC}"/>
              </a:ext>
            </a:extLst>
          </p:cNvPr>
          <p:cNvSpPr txBox="1"/>
          <p:nvPr/>
        </p:nvSpPr>
        <p:spPr>
          <a:xfrm>
            <a:off x="534838" y="4476459"/>
            <a:ext cx="8609162" cy="188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①按照实际情况填写“是否有不适合申请情况”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②点击页面左上角“确认”按钮，进行下一步填写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</a:rPr>
              <a:t>从本步骤开始进入“家庭经济情况调查表正表部分” ，请同学们根据自身实际情况，按顺序进行填写即可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F344BBA-91E3-425D-AD8A-4B1792575DD4}"/>
              </a:ext>
            </a:extLst>
          </p:cNvPr>
          <p:cNvSpPr/>
          <p:nvPr/>
        </p:nvSpPr>
        <p:spPr>
          <a:xfrm>
            <a:off x="248504" y="948966"/>
            <a:ext cx="832505" cy="378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DA900F76-8B0F-4442-8EBA-6FD860806C62}"/>
              </a:ext>
            </a:extLst>
          </p:cNvPr>
          <p:cNvSpPr/>
          <p:nvPr/>
        </p:nvSpPr>
        <p:spPr>
          <a:xfrm>
            <a:off x="6268528" y="2513158"/>
            <a:ext cx="644106" cy="134572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4BE29D8-2999-4086-B1B4-E30746FDDE50}"/>
              </a:ext>
            </a:extLst>
          </p:cNvPr>
          <p:cNvSpPr/>
          <p:nvPr/>
        </p:nvSpPr>
        <p:spPr>
          <a:xfrm>
            <a:off x="6912634" y="2635375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FC52CF7-93CA-4518-9604-F9150DE1B734}"/>
              </a:ext>
            </a:extLst>
          </p:cNvPr>
          <p:cNvSpPr/>
          <p:nvPr/>
        </p:nvSpPr>
        <p:spPr>
          <a:xfrm>
            <a:off x="226174" y="1112840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5579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第六步（新入库学生）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EFB441B-DD72-4990-8202-566374C37BDC}"/>
              </a:ext>
            </a:extLst>
          </p:cNvPr>
          <p:cNvSpPr txBox="1"/>
          <p:nvPr/>
        </p:nvSpPr>
        <p:spPr>
          <a:xfrm>
            <a:off x="1333985" y="782536"/>
            <a:ext cx="6476029" cy="49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新入库学生按照实际情况，完整填写申请表格全部内容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D43D46C-1487-4514-B0E6-2F3A7345D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895" y="1422039"/>
            <a:ext cx="6050210" cy="4952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606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第六步（已经在库学生）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EFB441B-DD72-4990-8202-566374C37BDC}"/>
              </a:ext>
            </a:extLst>
          </p:cNvPr>
          <p:cNvSpPr txBox="1"/>
          <p:nvPr/>
        </p:nvSpPr>
        <p:spPr>
          <a:xfrm>
            <a:off x="923828" y="762766"/>
            <a:ext cx="8647977" cy="49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/>
              <a:t>必填信息无缺失，出现以下界面。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F011A82-407B-4256-B7CB-331D2A668A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000"/>
          <a:stretch/>
        </p:blipFill>
        <p:spPr>
          <a:xfrm>
            <a:off x="1208314" y="1371601"/>
            <a:ext cx="7025267" cy="288036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8338E814-FA28-499D-BDB4-46FD9CF25E40}"/>
              </a:ext>
            </a:extLst>
          </p:cNvPr>
          <p:cNvSpPr/>
          <p:nvPr/>
        </p:nvSpPr>
        <p:spPr>
          <a:xfrm>
            <a:off x="605769" y="152421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51DF84C-A551-4FBF-92EE-AFFCF4AF00DA}"/>
              </a:ext>
            </a:extLst>
          </p:cNvPr>
          <p:cNvSpPr/>
          <p:nvPr/>
        </p:nvSpPr>
        <p:spPr>
          <a:xfrm>
            <a:off x="2070610" y="152421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9A9C083-37CB-47A8-A95E-FD50CE393BAA}"/>
              </a:ext>
            </a:extLst>
          </p:cNvPr>
          <p:cNvSpPr txBox="1"/>
          <p:nvPr/>
        </p:nvSpPr>
        <p:spPr>
          <a:xfrm>
            <a:off x="605769" y="4361685"/>
            <a:ext cx="8359123" cy="128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/>
              <a:t>①学生信息发生变动，如家庭类型、家庭收入等发生变化，选择“信息有变”，来更改表格中的个人信息。</a:t>
            </a:r>
            <a:endParaRPr lang="en-US" altLang="zh-CN" b="1" dirty="0"/>
          </a:p>
          <a:p>
            <a:pPr>
              <a:lnSpc>
                <a:spcPct val="150000"/>
              </a:lnSpc>
            </a:pPr>
            <a:r>
              <a:rPr lang="zh-CN" altLang="en-US" b="1" dirty="0"/>
              <a:t>②学生信息未发生变动，选择“信息未变”直接提交表格。</a:t>
            </a:r>
          </a:p>
        </p:txBody>
      </p:sp>
    </p:spTree>
    <p:extLst>
      <p:ext uri="{BB962C8B-B14F-4D97-AF65-F5344CB8AC3E}">
        <p14:creationId xmlns:p14="http://schemas.microsoft.com/office/powerpoint/2010/main" val="3086428811"/>
      </p:ext>
    </p:extLst>
  </p:cSld>
  <p:clrMapOvr>
    <a:masterClrMapping/>
  </p:clrMapOvr>
</p:sld>
</file>

<file path=ppt/theme/theme1.xml><?xml version="1.0" encoding="utf-8"?>
<a:theme xmlns:a="http://schemas.openxmlformats.org/drawingml/2006/main" name="sjtu2019 43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</TotalTime>
  <Words>1094</Words>
  <Application>Microsoft Office PowerPoint</Application>
  <PresentationFormat>全屏显示(4:3)</PresentationFormat>
  <Paragraphs>82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7" baseType="lpstr">
      <vt:lpstr>等线</vt:lpstr>
      <vt:lpstr>微软雅黑</vt:lpstr>
      <vt:lpstr>Arial</vt:lpstr>
      <vt:lpstr>Wingdings</vt:lpstr>
      <vt:lpstr>sjtu2019 43</vt:lpstr>
      <vt:lpstr>困难生核查与认定学生线上操作指南</vt:lpstr>
      <vt:lpstr>线上系统申请流程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学生经济情况调查表格说明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后续说明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chong</dc:creator>
  <cp:lastModifiedBy>程茵</cp:lastModifiedBy>
  <cp:revision>178</cp:revision>
  <dcterms:created xsi:type="dcterms:W3CDTF">2020-04-15T13:17:00Z</dcterms:created>
  <dcterms:modified xsi:type="dcterms:W3CDTF">2021-06-25T08:54:36Z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