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7" r:id="rId1"/>
    <p:sldMasterId id="2147483691" r:id="rId2"/>
    <p:sldMasterId id="2147483703" r:id="rId3"/>
    <p:sldMasterId id="2147483706" r:id="rId4"/>
  </p:sldMasterIdLst>
  <p:notesMasterIdLst>
    <p:notesMasterId r:id="rId21"/>
  </p:notesMasterIdLst>
  <p:sldIdLst>
    <p:sldId id="261" r:id="rId5"/>
    <p:sldId id="327" r:id="rId6"/>
    <p:sldId id="326" r:id="rId7"/>
    <p:sldId id="328" r:id="rId8"/>
    <p:sldId id="262" r:id="rId9"/>
    <p:sldId id="263" r:id="rId10"/>
    <p:sldId id="321" r:id="rId11"/>
    <p:sldId id="322" r:id="rId12"/>
    <p:sldId id="324" r:id="rId13"/>
    <p:sldId id="323" r:id="rId14"/>
    <p:sldId id="268" r:id="rId15"/>
    <p:sldId id="293" r:id="rId16"/>
    <p:sldId id="330" r:id="rId17"/>
    <p:sldId id="329" r:id="rId18"/>
    <p:sldId id="325" r:id="rId19"/>
    <p:sldId id="320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E376D"/>
    <a:srgbClr val="C31823"/>
    <a:srgbClr val="BFE2F3"/>
    <a:srgbClr val="C9151E"/>
    <a:srgbClr val="E9CBBC"/>
    <a:srgbClr val="E0A487"/>
    <a:srgbClr val="D97C5B"/>
    <a:srgbClr val="CC141E"/>
    <a:srgbClr val="D050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749" autoAdjust="0"/>
    <p:restoredTop sz="78967" autoAdjust="0"/>
  </p:normalViewPr>
  <p:slideViewPr>
    <p:cSldViewPr snapToGrid="0">
      <p:cViewPr varScale="1">
        <p:scale>
          <a:sx n="159" d="100"/>
          <a:sy n="159" d="100"/>
        </p:scale>
        <p:origin x="1668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0" d="100"/>
          <a:sy n="60" d="100"/>
        </p:scale>
        <p:origin x="1616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63DFE78F-58BC-423A-A341-D0065C580108}" type="datetimeFigureOut">
              <a:rPr lang="zh-CN" altLang="en-US" smtClean="0"/>
              <a:pPr/>
              <a:t>2020/6/8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684B1CD8-9F96-4F1D-A5B8-2D9E0ECCEB3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53916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此页可以删除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B1CD8-9F96-4F1D-A5B8-2D9E0ECCEB3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091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此页可以删除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B1CD8-9F96-4F1D-A5B8-2D9E0ECCEB3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972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761" y="5815086"/>
            <a:ext cx="2458720" cy="65087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4070056"/>
            <a:ext cx="7886700" cy="89951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8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6" name="副标题 2"/>
          <p:cNvSpPr>
            <a:spLocks noGrp="1"/>
          </p:cNvSpPr>
          <p:nvPr>
            <p:ph type="subTitle" idx="1"/>
          </p:nvPr>
        </p:nvSpPr>
        <p:spPr>
          <a:xfrm>
            <a:off x="628650" y="5034521"/>
            <a:ext cx="7886700" cy="604299"/>
          </a:xfrm>
        </p:spPr>
        <p:txBody>
          <a:bodyPr anchor="ctr">
            <a:noAutofit/>
          </a:bodyPr>
          <a:lstStyle>
            <a:lvl1pPr algn="ctr">
              <a:defRPr lang="zh-CN" altLang="en-US" sz="2800" b="0">
                <a:solidFill>
                  <a:schemeClr val="bg1"/>
                </a:solidFill>
                <a:latin typeface="+mn-ea"/>
                <a:cs typeface="+mj-cs"/>
              </a:defRPr>
            </a:lvl1pPr>
          </a:lstStyle>
          <a:p>
            <a:pPr lvl="0"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zh-CN" altLang="en-US"/>
              <a:t>单击以编辑母版副标题样式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32"/>
            <a:ext cx="9144000" cy="393192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0" y="389378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2189123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两栏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" name="文本框 5"/>
          <p:cNvSpPr txBox="1"/>
          <p:nvPr/>
        </p:nvSpPr>
        <p:spPr>
          <a:xfrm>
            <a:off x="8250027" y="313202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内容占位符 11"/>
          <p:cNvSpPr>
            <a:spLocks noGrp="1"/>
          </p:cNvSpPr>
          <p:nvPr>
            <p:ph sz="quarter" idx="10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21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96566" y="313202"/>
            <a:ext cx="48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zh-CN" altLang="en-US" sz="1200" spc="-60" baseline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4BD5A17-3153-4A95-988E-B577C14000F1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2394" y="975600"/>
            <a:ext cx="8566445" cy="576000"/>
          </a:xfrm>
          <a:prstGeom prst="rect">
            <a:avLst/>
          </a:prstGeom>
        </p:spPr>
        <p:txBody>
          <a:bodyPr/>
          <a:lstStyle>
            <a:lvl1pPr>
              <a:defRPr lang="zh-CN" altLang="en-US" sz="3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7" name="矩形 16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 userDrawn="1"/>
        </p:nvSpPr>
        <p:spPr>
          <a:xfrm>
            <a:off x="8250026" y="313200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9443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  <p15:guide id="2" pos="389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对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262394" y="960116"/>
            <a:ext cx="4032000" cy="574183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内容占位符 11"/>
          <p:cNvSpPr>
            <a:spLocks noGrp="1"/>
          </p:cNvSpPr>
          <p:nvPr>
            <p:ph sz="quarter" idx="10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8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786313" y="958297"/>
            <a:ext cx="4032000" cy="576000"/>
          </a:xfrm>
        </p:spPr>
        <p:txBody>
          <a:bodyPr anchor="b">
            <a:normAutofit/>
          </a:bodyPr>
          <a:lstStyle>
            <a:lvl1pPr marL="0" indent="0" algn="ctr">
              <a:buNone/>
              <a:defRPr lang="zh-CN" altLang="en-US" sz="28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28600" lvl="0" indent="-228600" algn="ctr">
              <a:lnSpc>
                <a:spcPct val="90000"/>
              </a:lnSpc>
              <a:spcBef>
                <a:spcPct val="0"/>
              </a:spcBef>
            </a:pPr>
            <a:r>
              <a:rPr lang="zh-CN" altLang="en-US" dirty="0"/>
              <a:t>单击此处编辑标题</a:t>
            </a: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 userDrawn="1"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62239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对比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" name="文本框 5"/>
          <p:cNvSpPr txBox="1"/>
          <p:nvPr/>
        </p:nvSpPr>
        <p:spPr>
          <a:xfrm>
            <a:off x="8250027" y="313202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262394" y="960116"/>
            <a:ext cx="4032000" cy="574183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内容占位符 11"/>
          <p:cNvSpPr>
            <a:spLocks noGrp="1"/>
          </p:cNvSpPr>
          <p:nvPr>
            <p:ph sz="quarter" idx="10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8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786313" y="958297"/>
            <a:ext cx="4032000" cy="576000"/>
          </a:xfrm>
        </p:spPr>
        <p:txBody>
          <a:bodyPr anchor="b">
            <a:normAutofit/>
          </a:bodyPr>
          <a:lstStyle>
            <a:lvl1pPr marL="0" indent="0" algn="ctr">
              <a:buNone/>
              <a:defRPr lang="zh-CN" altLang="en-US" sz="28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28600" lvl="0" indent="-228600" algn="ctr">
              <a:lnSpc>
                <a:spcPct val="90000"/>
              </a:lnSpc>
              <a:spcBef>
                <a:spcPct val="0"/>
              </a:spcBef>
            </a:pPr>
            <a:r>
              <a:rPr lang="zh-CN" altLang="en-US" dirty="0"/>
              <a:t>单击此处编辑标题</a:t>
            </a:r>
          </a:p>
        </p:txBody>
      </p:sp>
      <p:sp>
        <p:nvSpPr>
          <p:cNvPr id="21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96566" y="313202"/>
            <a:ext cx="48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zh-CN" altLang="en-US" sz="1200" spc="-60" baseline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4BD5A17-3153-4A95-988E-B577C14000F1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7" name="矩形 16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 userDrawn="1"/>
        </p:nvSpPr>
        <p:spPr>
          <a:xfrm>
            <a:off x="8250026" y="313200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 userDrawn="1"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248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  <p15:guide id="2" pos="3895">
          <p15:clr>
            <a:srgbClr val="FBAE40"/>
          </p15:clr>
        </p15:guide>
        <p15:guide id="3" pos="5193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761" y="5815086"/>
            <a:ext cx="2458720" cy="65087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9124" y="4006448"/>
            <a:ext cx="8325019" cy="111419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6" name="副标题 2"/>
          <p:cNvSpPr>
            <a:spLocks noGrp="1"/>
          </p:cNvSpPr>
          <p:nvPr>
            <p:ph type="subTitle" idx="1"/>
          </p:nvPr>
        </p:nvSpPr>
        <p:spPr>
          <a:xfrm>
            <a:off x="469125" y="5245248"/>
            <a:ext cx="5820358" cy="468179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lang="zh-CN" altLang="en-US" sz="2400" b="0">
                <a:solidFill>
                  <a:schemeClr val="bg1"/>
                </a:solidFill>
                <a:latin typeface="+mn-ea"/>
                <a:cs typeface="+mj-cs"/>
              </a:defRPr>
            </a:lvl1pPr>
          </a:lstStyle>
          <a:p>
            <a:pPr marL="228600" lvl="0" indent="-228600" algn="ctr">
              <a:lnSpc>
                <a:spcPct val="90000"/>
              </a:lnSpc>
              <a:spcBef>
                <a:spcPct val="0"/>
              </a:spcBef>
            </a:pPr>
            <a:r>
              <a:rPr lang="zh-CN" altLang="en-US" dirty="0"/>
              <a:t>单击以编辑母版副标题样式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32"/>
            <a:ext cx="9144000" cy="393192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0" y="389378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469125" y="5815087"/>
            <a:ext cx="4159250" cy="49900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单击此处添加日期</a:t>
            </a: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32"/>
            <a:ext cx="9144000" cy="3931920"/>
          </a:xfrm>
          <a:prstGeom prst="rect">
            <a:avLst/>
          </a:prstGeom>
        </p:spPr>
      </p:pic>
      <p:cxnSp>
        <p:nvCxnSpPr>
          <p:cNvPr id="11" name="直接连接符 10"/>
          <p:cNvCxnSpPr/>
          <p:nvPr userDrawn="1"/>
        </p:nvCxnSpPr>
        <p:spPr>
          <a:xfrm>
            <a:off x="0" y="389378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80998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21">
          <p15:clr>
            <a:srgbClr val="FBAE40"/>
          </p15:clr>
        </p15:guide>
        <p15:guide id="3" pos="295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50125B-1050-5840-A664-91A8F5EC2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DAA7B06-E27F-3F4E-96F8-2B40C3DEF0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088FB3-AFBB-7B4B-8EA7-8BCAA7991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A9-3A4E-224D-A04A-54D8107D0CDE}" type="datetimeFigureOut">
              <a:rPr kumimoji="1" lang="zh-CN" altLang="en-US" smtClean="0"/>
              <a:t>2020/6/8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C29B8D1-172F-0D4D-A282-4816CAD3C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F951B86-B5D7-B94D-888F-E0F4B0FAB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9B51-B4EA-4349-94E8-3E21A0459F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551519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50DE5D9-7C00-5A42-A432-3CE066124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8E77AFD-93BD-D240-AE5D-4C7BD36E0A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6EBF7C0-E2B9-1945-AD87-9F378F05E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A9-3A4E-224D-A04A-54D8107D0CDE}" type="datetimeFigureOut">
              <a:rPr kumimoji="1" lang="zh-CN" altLang="en-US" smtClean="0"/>
              <a:t>2020/6/8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26A56EA-CEDB-9E4A-B117-7EEDC1F8A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AAF1015-5FB9-5747-A368-6D7E7D216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9B51-B4EA-4349-94E8-3E21A0459F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521940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A101BB-B350-8F42-983B-A2F562CBD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3358740-0B8E-164B-8C2D-CD77D4F13A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9802B35-B06D-834C-892C-B239D3970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A9-3A4E-224D-A04A-54D8107D0CDE}" type="datetimeFigureOut">
              <a:rPr kumimoji="1" lang="zh-CN" altLang="en-US" smtClean="0"/>
              <a:t>2020/6/8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B71119F-C94E-E043-954E-7654F504F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62F2DFF-E92F-F34F-8F2C-8B0ED1F95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9B51-B4EA-4349-94E8-3E21A0459F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763988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812D89-A3F6-0441-9264-536A803A5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CDF6F3D-115F-5244-BEE7-71668681AB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7E3D5AB-955F-9946-BB09-91BE46084D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DBAF6ED-66A8-5048-A2B4-CBBFD51BF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A9-3A4E-224D-A04A-54D8107D0CDE}" type="datetimeFigureOut">
              <a:rPr kumimoji="1" lang="zh-CN" altLang="en-US" smtClean="0"/>
              <a:t>2020/6/8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6112B46-2ADB-824E-82C1-C6FECA059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E2085BE-DE16-B642-9BAA-381D6783F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9B51-B4EA-4349-94E8-3E21A0459F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237502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252A6A-DFCE-814C-BA53-265AEEBFD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5702769-06F0-734C-8746-839F748642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D664EC5-5E42-7146-A6CE-47D6EFECC3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A160B96-B658-1A46-99D8-2522F4992E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A0B8A47-2671-6648-87EC-E70BD739AE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7EF32EE-4BC2-4A41-8F84-F93DBB029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A9-3A4E-224D-A04A-54D8107D0CDE}" type="datetimeFigureOut">
              <a:rPr kumimoji="1" lang="zh-CN" altLang="en-US" smtClean="0"/>
              <a:t>2020/6/8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0667E95-0DCD-B040-AC06-E6EAF8665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59C5311-E6E7-2E45-9536-755A8D34E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9B51-B4EA-4349-94E8-3E21A0459F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285474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FE02229-640A-5647-9436-5F0739074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E4AF49E-761F-604C-8096-41EDFE39E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A9-3A4E-224D-A04A-54D8107D0CDE}" type="datetimeFigureOut">
              <a:rPr kumimoji="1" lang="zh-CN" altLang="en-US" smtClean="0"/>
              <a:t>2020/6/8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999C2DA-F696-F742-860C-537297661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13F2D81-FDD8-0D41-942A-FC8FE83C7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9B51-B4EA-4349-94E8-3E21A0459F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60417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sz="quarter" idx="10"/>
          </p:nvPr>
        </p:nvSpPr>
        <p:spPr>
          <a:xfrm>
            <a:off x="494026" y="1685678"/>
            <a:ext cx="8372163" cy="492149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4" y="974279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2697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67FE94D-A8F2-4443-9501-FA419B09A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A9-3A4E-224D-A04A-54D8107D0CDE}" type="datetimeFigureOut">
              <a:rPr kumimoji="1" lang="zh-CN" altLang="en-US" smtClean="0"/>
              <a:t>2020/6/8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0220DBA-426F-D64D-8AE9-A5642F25F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ECFEFB3-8AF3-A447-997D-924AE9551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9B51-B4EA-4349-94E8-3E21A0459F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546423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67940F-FAFD-0F44-A03A-869EBA2BA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E5CD470-1700-854B-B502-D8E9E8C054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97A8DF5-D899-184C-BD56-14E28950B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4F226AD-D820-9444-9E51-F7F86AC76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A9-3A4E-224D-A04A-54D8107D0CDE}" type="datetimeFigureOut">
              <a:rPr kumimoji="1" lang="zh-CN" altLang="en-US" smtClean="0"/>
              <a:t>2020/6/8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4905E33-985A-AF42-A29A-448407422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FAB0E38-24B9-4C40-8776-95EEF2B3E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9B51-B4EA-4349-94E8-3E21A0459F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898217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86D98B-0B84-614F-B39E-264BBBEFE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1B82070-C21D-CF4C-A4E9-9F88E0B077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7A17900-224A-B04A-8301-2711FD9CBB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FE828F7-ABFA-E248-A242-B89175125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A9-3A4E-224D-A04A-54D8107D0CDE}" type="datetimeFigureOut">
              <a:rPr kumimoji="1" lang="zh-CN" altLang="en-US" smtClean="0"/>
              <a:t>2020/6/8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979C1A3-9E53-4A47-BF8A-ABCFC57F7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4469FE3-325F-5D46-AC2D-F0A1663F3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9B51-B4EA-4349-94E8-3E21A0459F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104560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1F1E8C-2981-EA43-AD14-2AB106352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000AF44-65C4-3443-883B-4AFDAED69E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5BF7689-3479-4643-8826-E97CC82EF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A9-3A4E-224D-A04A-54D8107D0CDE}" type="datetimeFigureOut">
              <a:rPr kumimoji="1" lang="zh-CN" altLang="en-US" smtClean="0"/>
              <a:t>2020/6/8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D9E1FA0-E8B4-664E-9DC9-DBB2A3E11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49866A4-82C1-3F4B-B1CF-D5FA2AB5A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9B51-B4EA-4349-94E8-3E21A0459F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308931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66E9B62-B262-BB4D-9554-F810D40D6C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D8FD9F6-27E0-C846-B895-DCB775DAF0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AFA36B-9239-3C45-995F-25ABDCB85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A9-3A4E-224D-A04A-54D8107D0CDE}" type="datetimeFigureOut">
              <a:rPr kumimoji="1" lang="zh-CN" altLang="en-US" smtClean="0"/>
              <a:t>2020/6/8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00B2254-F791-8D49-BFF0-706B7558A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0B6EC15-B759-7D40-92AB-6428C4CC3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9B51-B4EA-4349-94E8-3E21A0459F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116872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" y="376015"/>
            <a:ext cx="3854152" cy="365349"/>
          </a:xfrm>
          <a:prstGeom prst="rect">
            <a:avLst/>
          </a:prstGeom>
          <a:solidFill>
            <a:schemeClr val="tx1"/>
          </a:solidFill>
          <a:ln w="1905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01539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553323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03679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页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sz="quarter" idx="10"/>
          </p:nvPr>
        </p:nvSpPr>
        <p:spPr>
          <a:xfrm>
            <a:off x="494026" y="1685678"/>
            <a:ext cx="8372163" cy="492149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6" y="975602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250027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灯片编号占位符 5"/>
          <p:cNvSpPr txBox="1">
            <a:spLocks/>
          </p:cNvSpPr>
          <p:nvPr/>
        </p:nvSpPr>
        <p:spPr>
          <a:xfrm>
            <a:off x="8697601" y="311755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E1703B59-C883-4B8B-974E-AFB30A6C43A7}" type="slidenum">
              <a:rPr lang="zh-CN" altLang="en-US" sz="1200" smtClean="0"/>
              <a:pPr lvl="0"/>
              <a:t>‹#›</a:t>
            </a:fld>
            <a:endParaRPr lang="zh-CN" altLang="en-US" sz="1200" dirty="0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  <p:sp>
        <p:nvSpPr>
          <p:cNvPr id="16" name="文本框 15"/>
          <p:cNvSpPr txBox="1"/>
          <p:nvPr userDrawn="1"/>
        </p:nvSpPr>
        <p:spPr>
          <a:xfrm>
            <a:off x="8250026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灯片编号占位符 5"/>
          <p:cNvSpPr txBox="1">
            <a:spLocks/>
          </p:cNvSpPr>
          <p:nvPr userDrawn="1"/>
        </p:nvSpPr>
        <p:spPr>
          <a:xfrm>
            <a:off x="8697600" y="311755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E1703B59-C883-4B8B-974E-AFB30A6C43A7}" type="slidenum">
              <a:rPr lang="zh-CN" altLang="en-US" smtClean="0"/>
              <a:pPr lvl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476287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5821680"/>
            <a:ext cx="9144000" cy="1036320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294" y="6100773"/>
            <a:ext cx="1958547" cy="51846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1" y="235137"/>
            <a:ext cx="6474515" cy="337358"/>
          </a:xfrm>
          <a:prstGeom prst="rect">
            <a:avLst/>
          </a:prstGeom>
        </p:spPr>
        <p:txBody>
          <a:bodyPr anchor="ctr"/>
          <a:lstStyle>
            <a:lvl1pPr>
              <a:defRPr sz="2000">
                <a:solidFill>
                  <a:schemeClr val="accent1"/>
                </a:solidFill>
                <a:effectLst>
                  <a:glow rad="25400">
                    <a:srgbClr val="BFE2F3"/>
                  </a:glow>
                </a:effectLst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0411"/>
            <a:ext cx="9144000" cy="51816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0" y="5821680"/>
            <a:ext cx="9144000" cy="1036320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293" y="6100771"/>
            <a:ext cx="1958547" cy="51846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0411"/>
            <a:ext cx="91440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3924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67">
          <p15:clr>
            <a:srgbClr val="FBAE40"/>
          </p15:clr>
        </p15:guide>
        <p15:guide id="2" pos="153">
          <p15:clr>
            <a:srgbClr val="FBAE40"/>
          </p15:clr>
        </p15:guide>
        <p15:guide id="3" pos="5556" userDrawn="1">
          <p15:clr>
            <a:srgbClr val="FBAE40"/>
          </p15:clr>
        </p15:guide>
        <p15:guide id="4" pos="20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6" y="975602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052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纯标题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6" y="975602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8250027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灯片编号占位符 5"/>
          <p:cNvSpPr txBox="1">
            <a:spLocks/>
          </p:cNvSpPr>
          <p:nvPr/>
        </p:nvSpPr>
        <p:spPr>
          <a:xfrm>
            <a:off x="8696566" y="311755"/>
            <a:ext cx="447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7E0B4DC1-AB35-4259-8072-EA8F5B8A0BBF}" type="slidenum">
              <a:rPr lang="zh-CN" altLang="en-US" sz="1200" smtClean="0"/>
              <a:pPr lvl="0"/>
              <a:t>‹#›</a:t>
            </a:fld>
            <a:endParaRPr lang="zh-CN" altLang="en-US" sz="1200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4" name="矩形 13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 userDrawn="1"/>
        </p:nvSpPr>
        <p:spPr>
          <a:xfrm>
            <a:off x="8250026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灯片编号占位符 5"/>
          <p:cNvSpPr txBox="1">
            <a:spLocks/>
          </p:cNvSpPr>
          <p:nvPr userDrawn="1"/>
        </p:nvSpPr>
        <p:spPr>
          <a:xfrm>
            <a:off x="8696565" y="311755"/>
            <a:ext cx="447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7E0B4DC1-AB35-4259-8072-EA8F5B8A0BBF}" type="slidenum">
              <a:rPr lang="zh-CN" altLang="en-US" smtClean="0"/>
              <a:pPr lvl="0"/>
              <a:t>‹#›</a:t>
            </a:fld>
            <a:endParaRPr lang="zh-CN" altLang="en-US" dirty="0"/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9072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438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空白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文本框 4"/>
          <p:cNvSpPr txBox="1"/>
          <p:nvPr/>
        </p:nvSpPr>
        <p:spPr>
          <a:xfrm>
            <a:off x="8250027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97601" y="313202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>
              <a:defRPr lang="zh-CN" altLang="en-US" sz="1200" spc="-60" baseline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E1703B59-C883-4B8B-974E-AFB30A6C43A7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8250026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4775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两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2" name="内容占位符 11"/>
          <p:cNvSpPr>
            <a:spLocks noGrp="1"/>
          </p:cNvSpPr>
          <p:nvPr>
            <p:ph sz="quarter" idx="10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2394" y="975600"/>
            <a:ext cx="8556169" cy="576000"/>
          </a:xfrm>
          <a:prstGeom prst="rect">
            <a:avLst/>
          </a:prstGeom>
        </p:spPr>
        <p:txBody>
          <a:bodyPr/>
          <a:lstStyle>
            <a:lvl1pPr>
              <a:defRPr lang="zh-CN" altLang="en-US" sz="3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3433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0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sp>
        <p:nvSpPr>
          <p:cNvPr id="5" name="标题 1"/>
          <p:cNvSpPr txBox="1">
            <a:spLocks/>
          </p:cNvSpPr>
          <p:nvPr/>
        </p:nvSpPr>
        <p:spPr>
          <a:xfrm>
            <a:off x="323851" y="235137"/>
            <a:ext cx="6474515" cy="33735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2"/>
                </a:solidFill>
                <a:effectLst>
                  <a:glow rad="25400">
                    <a:srgbClr val="BFE2F3"/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dirty="0">
                <a:solidFill>
                  <a:schemeClr val="accent1"/>
                </a:solidFill>
              </a:rPr>
              <a:t>单击此处编辑母版标题样式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413469" y="807632"/>
            <a:ext cx="8340421" cy="586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sp>
        <p:nvSpPr>
          <p:cNvPr id="9" name="标题 1"/>
          <p:cNvSpPr txBox="1">
            <a:spLocks/>
          </p:cNvSpPr>
          <p:nvPr/>
        </p:nvSpPr>
        <p:spPr>
          <a:xfrm>
            <a:off x="323850" y="235137"/>
            <a:ext cx="6474515" cy="33735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2"/>
                </a:solidFill>
                <a:effectLst>
                  <a:glow rad="25400">
                    <a:srgbClr val="BFE2F3"/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accent1"/>
                </a:solidFill>
              </a:rPr>
              <a:t>单击此处编辑母版标题样式</a:t>
            </a:r>
          </a:p>
        </p:txBody>
      </p:sp>
      <p:sp>
        <p:nvSpPr>
          <p:cNvPr id="10" name="矩形 9"/>
          <p:cNvSpPr/>
          <p:nvPr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3878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C64EE5A-8A3E-9D49-BC90-C179E33D5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105DDB1-AE3F-024C-B3BC-4BD5F794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26D02FA-F5F7-D143-9D6C-632B14FEF9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466A9-3A4E-224D-A04A-54D8107D0CDE}" type="datetimeFigureOut">
              <a:rPr kumimoji="1" lang="zh-CN" altLang="en-US" smtClean="0"/>
              <a:t>2020/6/8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1EF0AF4-7611-F54B-AC5E-7C423EA4C1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E0D5932-0460-4F4B-B8DB-49632051CB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19B51-B4EA-4349-94E8-3E21A0459F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37099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BDB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2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2" t="1" r="1346" b="-1578"/>
          <a:stretch/>
        </p:blipFill>
        <p:spPr bwMode="auto">
          <a:xfrm>
            <a:off x="-8546" y="341312"/>
            <a:ext cx="9152546" cy="41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6"/>
          <p:cNvSpPr/>
          <p:nvPr userDrawn="1"/>
        </p:nvSpPr>
        <p:spPr>
          <a:xfrm>
            <a:off x="0" y="6318250"/>
            <a:ext cx="9144000" cy="5397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29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029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285750" y="981075"/>
            <a:ext cx="85725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第一级文本内容</a:t>
            </a:r>
          </a:p>
          <a:p>
            <a:pPr lvl="1"/>
            <a:r>
              <a:rPr lang="zh-CN" altLang="en-US" dirty="0"/>
              <a:t>第二级文本内容</a:t>
            </a:r>
          </a:p>
          <a:p>
            <a:pPr lvl="2"/>
            <a:r>
              <a:rPr lang="zh-CN" altLang="en-US" dirty="0"/>
              <a:t>第三级文本内容</a:t>
            </a:r>
          </a:p>
        </p:txBody>
      </p:sp>
      <p:grpSp>
        <p:nvGrpSpPr>
          <p:cNvPr id="1032" name="Group 2"/>
          <p:cNvGrpSpPr>
            <a:grpSpLocks/>
          </p:cNvGrpSpPr>
          <p:nvPr userDrawn="1"/>
        </p:nvGrpSpPr>
        <p:grpSpPr bwMode="auto">
          <a:xfrm>
            <a:off x="9227344" y="1142"/>
            <a:ext cx="913073" cy="5143057"/>
            <a:chOff x="12618967" y="5995"/>
            <a:chExt cx="963602" cy="5760972"/>
          </a:xfrm>
        </p:grpSpPr>
        <p:grpSp>
          <p:nvGrpSpPr>
            <p:cNvPr id="1034" name="Group 25"/>
            <p:cNvGrpSpPr>
              <a:grpSpLocks/>
            </p:cNvGrpSpPr>
            <p:nvPr userDrawn="1"/>
          </p:nvGrpSpPr>
          <p:grpSpPr bwMode="auto">
            <a:xfrm rot="5400000">
              <a:off x="11751403" y="873559"/>
              <a:ext cx="2698730" cy="963602"/>
              <a:chOff x="1584344" y="4209060"/>
              <a:chExt cx="2698730" cy="963602"/>
            </a:xfrm>
          </p:grpSpPr>
          <p:sp>
            <p:nvSpPr>
              <p:cNvPr id="19" name="Rectangle 36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rgbClr val="D83B01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 err="1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Oragen</a:t>
                </a:r>
                <a:endParaRPr kumimoji="0" lang="en-US" sz="354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endParaRP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R:216 G:59 B:1</a:t>
                </a:r>
              </a:p>
            </p:txBody>
          </p:sp>
          <p:sp>
            <p:nvSpPr>
              <p:cNvPr id="20" name="Rectangle 40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rgbClr val="0078D7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21" name="Rectangle 41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rgbClr val="505050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R:80 G:80 B:80</a:t>
                </a:r>
              </a:p>
            </p:txBody>
          </p:sp>
          <p:sp>
            <p:nvSpPr>
              <p:cNvPr id="22" name="Rectangle 42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rgbClr val="FFB900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  <p:sp>
            <p:nvSpPr>
              <p:cNvPr id="23" name="Rectangle 43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rgbClr val="FF8C00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24" name="Rectangle 44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rgbClr val="D2D2D2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R:210 G:210 B:210</a:t>
                </a:r>
              </a:p>
            </p:txBody>
          </p:sp>
          <p:sp>
            <p:nvSpPr>
              <p:cNvPr id="25" name="Rectangle 41"/>
              <p:cNvSpPr/>
              <p:nvPr userDrawn="1"/>
            </p:nvSpPr>
            <p:spPr bwMode="auto">
              <a:xfrm>
                <a:off x="3413144" y="4209060"/>
                <a:ext cx="869930" cy="289766"/>
              </a:xfrm>
              <a:prstGeom prst="rect">
                <a:avLst/>
              </a:prstGeom>
              <a:solidFill>
                <a:srgbClr val="DC161E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SJTU RED MAIN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R:220 G:22 B:30</a:t>
                </a:r>
              </a:p>
            </p:txBody>
          </p:sp>
        </p:grpSp>
        <p:sp>
          <p:nvSpPr>
            <p:cNvPr id="14" name="TextBox 27"/>
            <p:cNvSpPr txBox="1"/>
            <p:nvPr userDrawn="1"/>
          </p:nvSpPr>
          <p:spPr>
            <a:xfrm rot="5400000">
              <a:off x="13044203" y="272473"/>
              <a:ext cx="731167" cy="298553"/>
            </a:xfrm>
            <a:prstGeom prst="rect">
              <a:avLst/>
            </a:prstGeom>
            <a:noFill/>
          </p:spPr>
          <p:txBody>
            <a:bodyPr wrap="none" lIns="0" tIns="91440" rIns="182880" bIns="91440">
              <a:spAutoFit/>
            </a:bodyPr>
            <a:lstStyle/>
            <a:p>
              <a:pPr marL="0" marR="0" lvl="0" indent="0" algn="l" defTabSz="661011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425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9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微软雅黑"/>
                  <a:cs typeface="+mn-cs"/>
                </a:rPr>
                <a:t>Main colors</a:t>
              </a:r>
            </a:p>
          </p:txBody>
        </p:sp>
        <p:sp>
          <p:nvSpPr>
            <p:cNvPr id="15" name="TextBox 31"/>
            <p:cNvSpPr txBox="1"/>
            <p:nvPr userDrawn="1"/>
          </p:nvSpPr>
          <p:spPr>
            <a:xfrm rot="5400000">
              <a:off x="11985599" y="4242886"/>
              <a:ext cx="2169441" cy="298553"/>
            </a:xfrm>
            <a:prstGeom prst="rect">
              <a:avLst/>
            </a:prstGeom>
            <a:noFill/>
          </p:spPr>
          <p:txBody>
            <a:bodyPr wrap="none" lIns="0" tIns="91440" rIns="182880" bIns="91440">
              <a:spAutoFit/>
            </a:bodyPr>
            <a:lstStyle/>
            <a:p>
              <a:pPr marL="0" marR="0" lvl="0" indent="0" algn="l" defTabSz="661011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425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9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微软雅黑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16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A80000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lIns="45720" rIns="0" bIns="0"/>
            <a:lstStyle/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R:168 G:0 B:0</a:t>
              </a:r>
            </a:p>
          </p:txBody>
        </p:sp>
        <p:sp>
          <p:nvSpPr>
            <p:cNvPr id="17" name="Rectangle 22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BCF2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lIns="45720" rIns="0" bIns="0"/>
            <a:lstStyle/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Light Blue</a:t>
              </a:r>
            </a:p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R:16 G:124 B:16</a:t>
              </a:r>
            </a:p>
          </p:txBody>
        </p:sp>
        <p:sp>
          <p:nvSpPr>
            <p:cNvPr id="18" name="Rectangle 23"/>
            <p:cNvSpPr/>
            <p:nvPr userDrawn="1"/>
          </p:nvSpPr>
          <p:spPr bwMode="auto">
            <a:xfrm rot="5400000">
              <a:off x="12328888" y="4272719"/>
              <a:ext cx="869930" cy="289766"/>
            </a:xfrm>
            <a:prstGeom prst="rect">
              <a:avLst/>
            </a:prstGeom>
            <a:solidFill>
              <a:srgbClr val="002050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lIns="45720" rIns="0" bIns="0"/>
            <a:lstStyle/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  <p:pic>
        <p:nvPicPr>
          <p:cNvPr id="1033" name="图片 2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5379" y="6293459"/>
            <a:ext cx="1773687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6489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hf hdr="0" ftr="0" dt="0"/>
  <p:txStyles>
    <p:titleStyle>
      <a:lvl1pPr algn="ctr" defTabSz="914400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342900"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685800"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028700"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371600"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85750" indent="-285750" algn="just" defTabSz="914400" rtl="0" fontAlgn="base">
        <a:lnSpc>
          <a:spcPct val="120000"/>
        </a:lnSpc>
        <a:spcBef>
          <a:spcPct val="0"/>
        </a:spcBef>
        <a:spcAft>
          <a:spcPts val="479"/>
        </a:spcAft>
        <a:buSzPct val="80000"/>
        <a:buBlip>
          <a:blip r:embed="rId6"/>
        </a:buBlip>
        <a:defRPr sz="1800" b="1" kern="1200">
          <a:solidFill>
            <a:srgbClr val="404040"/>
          </a:solidFill>
          <a:latin typeface="+mn-lt"/>
          <a:ea typeface="+mn-ea"/>
          <a:cs typeface="+mn-cs"/>
        </a:defRPr>
      </a:lvl1pPr>
      <a:lvl2pPr marL="685800" indent="-228600" algn="just" defTabSz="914400" rtl="0" fontAlgn="base">
        <a:lnSpc>
          <a:spcPct val="120000"/>
        </a:lnSpc>
        <a:spcBef>
          <a:spcPct val="0"/>
        </a:spcBef>
        <a:spcAft>
          <a:spcPts val="479"/>
        </a:spcAft>
        <a:buSzPct val="70000"/>
        <a:buBlip>
          <a:blip r:embed="rId6"/>
        </a:buBlip>
        <a:defRPr sz="1500" b="1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just" defTabSz="914400" rtl="0" fontAlgn="base">
        <a:lnSpc>
          <a:spcPct val="120000"/>
        </a:lnSpc>
        <a:spcBef>
          <a:spcPct val="0"/>
        </a:spcBef>
        <a:spcAft>
          <a:spcPts val="479"/>
        </a:spcAft>
        <a:buSzPct val="60000"/>
        <a:buBlip>
          <a:blip r:embed="rId6"/>
        </a:buBlip>
        <a:defRPr b="1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914400" rtl="0" fontAlgn="base">
        <a:lnSpc>
          <a:spcPct val="90000"/>
        </a:lnSpc>
        <a:spcBef>
          <a:spcPts val="497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fontAlgn="base">
        <a:lnSpc>
          <a:spcPct val="90000"/>
        </a:lnSpc>
        <a:spcBef>
          <a:spcPts val="497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5" indent="-228600" algn="l" defTabSz="91440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5" indent="-228600" algn="l" defTabSz="91440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5" indent="-228600" algn="l" defTabSz="91440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7" indent="-228600" algn="l" defTabSz="91440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1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2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3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3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5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5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5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7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BDB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6"/>
          <p:cNvSpPr/>
          <p:nvPr userDrawn="1"/>
        </p:nvSpPr>
        <p:spPr>
          <a:xfrm>
            <a:off x="0" y="6318250"/>
            <a:ext cx="9144000" cy="5397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29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1032" name="Group 2"/>
          <p:cNvGrpSpPr>
            <a:grpSpLocks/>
          </p:cNvGrpSpPr>
          <p:nvPr userDrawn="1"/>
        </p:nvGrpSpPr>
        <p:grpSpPr bwMode="auto">
          <a:xfrm>
            <a:off x="9227344" y="1142"/>
            <a:ext cx="913073" cy="5143057"/>
            <a:chOff x="12618967" y="5995"/>
            <a:chExt cx="963602" cy="5760972"/>
          </a:xfrm>
        </p:grpSpPr>
        <p:grpSp>
          <p:nvGrpSpPr>
            <p:cNvPr id="1034" name="Group 25"/>
            <p:cNvGrpSpPr>
              <a:grpSpLocks/>
            </p:cNvGrpSpPr>
            <p:nvPr userDrawn="1"/>
          </p:nvGrpSpPr>
          <p:grpSpPr bwMode="auto">
            <a:xfrm rot="5400000">
              <a:off x="11751403" y="873559"/>
              <a:ext cx="2698730" cy="963602"/>
              <a:chOff x="1584344" y="4209060"/>
              <a:chExt cx="2698730" cy="963602"/>
            </a:xfrm>
          </p:grpSpPr>
          <p:sp>
            <p:nvSpPr>
              <p:cNvPr id="19" name="Rectangle 36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rgbClr val="D83B01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 err="1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Oragen</a:t>
                </a:r>
                <a:endParaRPr kumimoji="0" lang="en-US" sz="354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endParaRP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R:216 G:59 B:1</a:t>
                </a:r>
              </a:p>
            </p:txBody>
          </p:sp>
          <p:sp>
            <p:nvSpPr>
              <p:cNvPr id="20" name="Rectangle 40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rgbClr val="0078D7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21" name="Rectangle 41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rgbClr val="505050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R:80 G:80 B:80</a:t>
                </a:r>
              </a:p>
            </p:txBody>
          </p:sp>
          <p:sp>
            <p:nvSpPr>
              <p:cNvPr id="22" name="Rectangle 42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rgbClr val="FFB900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  <p:sp>
            <p:nvSpPr>
              <p:cNvPr id="23" name="Rectangle 43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rgbClr val="FF8C00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24" name="Rectangle 44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rgbClr val="D2D2D2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R:210 G:210 B:210</a:t>
                </a:r>
              </a:p>
            </p:txBody>
          </p:sp>
          <p:sp>
            <p:nvSpPr>
              <p:cNvPr id="25" name="Rectangle 41"/>
              <p:cNvSpPr/>
              <p:nvPr userDrawn="1"/>
            </p:nvSpPr>
            <p:spPr bwMode="auto">
              <a:xfrm>
                <a:off x="3413144" y="4209060"/>
                <a:ext cx="869930" cy="289766"/>
              </a:xfrm>
              <a:prstGeom prst="rect">
                <a:avLst/>
              </a:prstGeom>
              <a:solidFill>
                <a:srgbClr val="DC161E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SJTU RED MAIN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R:220 G:22 B:30</a:t>
                </a:r>
              </a:p>
            </p:txBody>
          </p:sp>
        </p:grpSp>
        <p:sp>
          <p:nvSpPr>
            <p:cNvPr id="14" name="TextBox 27"/>
            <p:cNvSpPr txBox="1"/>
            <p:nvPr userDrawn="1"/>
          </p:nvSpPr>
          <p:spPr>
            <a:xfrm rot="5400000">
              <a:off x="13044203" y="272473"/>
              <a:ext cx="731167" cy="298553"/>
            </a:xfrm>
            <a:prstGeom prst="rect">
              <a:avLst/>
            </a:prstGeom>
            <a:noFill/>
          </p:spPr>
          <p:txBody>
            <a:bodyPr wrap="none" lIns="0" tIns="91440" rIns="182880" bIns="91440">
              <a:spAutoFit/>
            </a:bodyPr>
            <a:lstStyle/>
            <a:p>
              <a:pPr marL="0" marR="0" lvl="0" indent="0" algn="l" defTabSz="661011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425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9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微软雅黑"/>
                  <a:cs typeface="+mn-cs"/>
                </a:rPr>
                <a:t>Main colors</a:t>
              </a:r>
            </a:p>
          </p:txBody>
        </p:sp>
        <p:sp>
          <p:nvSpPr>
            <p:cNvPr id="15" name="TextBox 31"/>
            <p:cNvSpPr txBox="1"/>
            <p:nvPr userDrawn="1"/>
          </p:nvSpPr>
          <p:spPr>
            <a:xfrm rot="5400000">
              <a:off x="11985599" y="4242886"/>
              <a:ext cx="2169441" cy="298553"/>
            </a:xfrm>
            <a:prstGeom prst="rect">
              <a:avLst/>
            </a:prstGeom>
            <a:noFill/>
          </p:spPr>
          <p:txBody>
            <a:bodyPr wrap="none" lIns="0" tIns="91440" rIns="182880" bIns="91440">
              <a:spAutoFit/>
            </a:bodyPr>
            <a:lstStyle/>
            <a:p>
              <a:pPr marL="0" marR="0" lvl="0" indent="0" algn="l" defTabSz="661011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425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9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微软雅黑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16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A80000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lIns="45720" rIns="0" bIns="0"/>
            <a:lstStyle/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R:168 G:0 B:0</a:t>
              </a:r>
            </a:p>
          </p:txBody>
        </p:sp>
        <p:sp>
          <p:nvSpPr>
            <p:cNvPr id="17" name="Rectangle 22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BCF2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lIns="45720" rIns="0" bIns="0"/>
            <a:lstStyle/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Light Blue</a:t>
              </a:r>
            </a:p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R:16 G:124 B:16</a:t>
              </a:r>
            </a:p>
          </p:txBody>
        </p:sp>
        <p:sp>
          <p:nvSpPr>
            <p:cNvPr id="18" name="Rectangle 23"/>
            <p:cNvSpPr/>
            <p:nvPr userDrawn="1"/>
          </p:nvSpPr>
          <p:spPr bwMode="auto">
            <a:xfrm rot="5400000">
              <a:off x="12328888" y="4272719"/>
              <a:ext cx="869930" cy="289766"/>
            </a:xfrm>
            <a:prstGeom prst="rect">
              <a:avLst/>
            </a:prstGeom>
            <a:solidFill>
              <a:srgbClr val="002050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lIns="45720" rIns="0" bIns="0"/>
            <a:lstStyle/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  <p:pic>
        <p:nvPicPr>
          <p:cNvPr id="1033" name="图片 2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5379" y="6293459"/>
            <a:ext cx="1773687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8313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914400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342900"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685800"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028700"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371600"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85750" indent="-285750" algn="just" defTabSz="914400" rtl="0" fontAlgn="base">
        <a:lnSpc>
          <a:spcPct val="120000"/>
        </a:lnSpc>
        <a:spcBef>
          <a:spcPct val="0"/>
        </a:spcBef>
        <a:spcAft>
          <a:spcPts val="479"/>
        </a:spcAft>
        <a:buSzPct val="80000"/>
        <a:buBlip>
          <a:blip r:embed="rId4"/>
        </a:buBlip>
        <a:defRPr sz="1800" b="1" kern="1200">
          <a:solidFill>
            <a:srgbClr val="404040"/>
          </a:solidFill>
          <a:latin typeface="+mn-lt"/>
          <a:ea typeface="+mn-ea"/>
          <a:cs typeface="+mn-cs"/>
        </a:defRPr>
      </a:lvl1pPr>
      <a:lvl2pPr marL="685800" indent="-228600" algn="just" defTabSz="914400" rtl="0" fontAlgn="base">
        <a:lnSpc>
          <a:spcPct val="120000"/>
        </a:lnSpc>
        <a:spcBef>
          <a:spcPct val="0"/>
        </a:spcBef>
        <a:spcAft>
          <a:spcPts val="479"/>
        </a:spcAft>
        <a:buSzPct val="70000"/>
        <a:buBlip>
          <a:blip r:embed="rId4"/>
        </a:buBlip>
        <a:defRPr sz="1500" b="1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just" defTabSz="914400" rtl="0" fontAlgn="base">
        <a:lnSpc>
          <a:spcPct val="120000"/>
        </a:lnSpc>
        <a:spcBef>
          <a:spcPct val="0"/>
        </a:spcBef>
        <a:spcAft>
          <a:spcPts val="479"/>
        </a:spcAft>
        <a:buSzPct val="60000"/>
        <a:buBlip>
          <a:blip r:embed="rId4"/>
        </a:buBlip>
        <a:defRPr b="1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914400" rtl="0" fontAlgn="base">
        <a:lnSpc>
          <a:spcPct val="90000"/>
        </a:lnSpc>
        <a:spcBef>
          <a:spcPts val="497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fontAlgn="base">
        <a:lnSpc>
          <a:spcPct val="90000"/>
        </a:lnSpc>
        <a:spcBef>
          <a:spcPts val="497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5" indent="-228600" algn="l" defTabSz="91440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5" indent="-228600" algn="l" defTabSz="91440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5" indent="-228600" algn="l" defTabSz="91440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7" indent="-228600" algn="l" defTabSz="91440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1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2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3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3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5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5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5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7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my.sjtu.edu.cn/" TargetMode="Externa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0" y="3890682"/>
            <a:ext cx="9144000" cy="192342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年暑期社会实践线上报名系统</a:t>
            </a:r>
            <a:br>
              <a: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使用手册</a:t>
            </a:r>
          </a:p>
        </p:txBody>
      </p:sp>
    </p:spTree>
    <p:extLst>
      <p:ext uri="{BB962C8B-B14F-4D97-AF65-F5344CB8AC3E}">
        <p14:creationId xmlns:p14="http://schemas.microsoft.com/office/powerpoint/2010/main" val="1722887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2"/>
          <p:cNvSpPr>
            <a:spLocks noGrp="1"/>
          </p:cNvSpPr>
          <p:nvPr>
            <p:ph type="title" idx="4294967295"/>
          </p:nvPr>
        </p:nvSpPr>
        <p:spPr>
          <a:xfrm>
            <a:off x="0" y="367660"/>
            <a:ext cx="3868615" cy="476250"/>
          </a:xfrm>
          <a:prstGeom prst="rect">
            <a:avLst/>
          </a:prstGeom>
        </p:spPr>
        <p:txBody>
          <a:bodyPr/>
          <a:lstStyle/>
          <a:p>
            <a:r>
              <a:rPr lang="en-US" altLang="zh-CN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实践团长发起立项</a:t>
            </a:r>
          </a:p>
        </p:txBody>
      </p:sp>
      <p:sp>
        <p:nvSpPr>
          <p:cNvPr id="2" name="AutoShape 2" descr="Scan me!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AutoShape 6" descr="Scan me!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6205D1E3-5DDF-C946-A4D7-5982F1B0789F}"/>
              </a:ext>
            </a:extLst>
          </p:cNvPr>
          <p:cNvSpPr txBox="1"/>
          <p:nvPr/>
        </p:nvSpPr>
        <p:spPr>
          <a:xfrm>
            <a:off x="295620" y="1009074"/>
            <a:ext cx="8189473" cy="3378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查看信息</a:t>
            </a:r>
            <a:r>
              <a:rPr lang="zh-CN" altLang="en-US" sz="2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错误修改</a:t>
            </a:r>
          </a:p>
          <a:p>
            <a:pPr marL="342900" indent="-342900">
              <a:lnSpc>
                <a:spcPct val="2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请勿重复填写表单</a:t>
            </a:r>
            <a:endParaRPr lang="en-US" altLang="zh-CN" b="1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填写错误请联系院系审核人，退回表单进行修改</a:t>
            </a:r>
            <a:endParaRPr lang="en-US" altLang="zh-CN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院（系）审核后，再需修改除实践时间以外的信息，则需联系院（系）审核负责人进行修改</a:t>
            </a:r>
            <a:endParaRPr lang="en-US" altLang="zh-CN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项目立项表</a:t>
            </a: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zh-CN" altLang="en-US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成员信息表</a:t>
            </a: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均填写完毕，项目立项工作才算完成</a:t>
            </a:r>
            <a:endParaRPr lang="zh-CN" altLang="en-US" b="1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1655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2"/>
          <p:cNvSpPr>
            <a:spLocks noGrp="1"/>
          </p:cNvSpPr>
          <p:nvPr>
            <p:ph type="title" idx="4294967295"/>
          </p:nvPr>
        </p:nvSpPr>
        <p:spPr>
          <a:xfrm>
            <a:off x="0" y="355948"/>
            <a:ext cx="3868615" cy="386167"/>
          </a:xfrm>
          <a:prstGeom prst="rect">
            <a:avLst/>
          </a:prstGeom>
        </p:spPr>
        <p:txBody>
          <a:bodyPr/>
          <a:lstStyle/>
          <a:p>
            <a:r>
              <a:rPr lang="en-US" altLang="zh-CN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实践团成员填写信息表</a:t>
            </a:r>
          </a:p>
        </p:txBody>
      </p:sp>
      <p:sp>
        <p:nvSpPr>
          <p:cNvPr id="11" name="矩形 10"/>
          <p:cNvSpPr/>
          <p:nvPr/>
        </p:nvSpPr>
        <p:spPr>
          <a:xfrm>
            <a:off x="438072" y="937575"/>
            <a:ext cx="7992249" cy="1422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实践团成员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指导教师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，填写个人信息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实践团成员填写个人信息后，须凭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项目编号与查询密码，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核对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项目名称、团长姓名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等信息是否正确后，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再行填写</a:t>
            </a:r>
            <a:endParaRPr lang="zh-CN" altLang="en-US" b="1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30EDDB9B-B2AA-6948-B294-E7E5F3F420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04" y="2360272"/>
            <a:ext cx="5170497" cy="3922639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F385CDB4-CED7-DE40-92AD-8775490E4DEA}"/>
              </a:ext>
            </a:extLst>
          </p:cNvPr>
          <p:cNvSpPr/>
          <p:nvPr/>
        </p:nvSpPr>
        <p:spPr>
          <a:xfrm>
            <a:off x="2073268" y="4581550"/>
            <a:ext cx="1428214" cy="362857"/>
          </a:xfrm>
          <a:prstGeom prst="rect">
            <a:avLst/>
          </a:prstGeom>
          <a:noFill/>
          <a:ln w="508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3EDAD269-D54A-9842-8363-2D095CB3E9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349" y="2360273"/>
            <a:ext cx="1812469" cy="3922638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609975A2-7179-D740-9D8B-4539525A8D19}"/>
              </a:ext>
            </a:extLst>
          </p:cNvPr>
          <p:cNvSpPr/>
          <p:nvPr/>
        </p:nvSpPr>
        <p:spPr>
          <a:xfrm>
            <a:off x="7705581" y="3700463"/>
            <a:ext cx="861237" cy="420679"/>
          </a:xfrm>
          <a:prstGeom prst="rect">
            <a:avLst/>
          </a:prstGeom>
          <a:noFill/>
          <a:ln w="508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2932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23486" y="862110"/>
            <a:ext cx="8697027" cy="335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注意事项：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实践团团长也需要在成员信息中填写个人资料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b="1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参与不同的实践项目，须根据不同的项目编号及查询密码，参加一个实践团，填写一次表单</a:t>
            </a:r>
            <a:endParaRPr lang="en-US" altLang="zh-CN" sz="2400" b="1" u="sng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成员信息用于购买保险、购置衣服、成绩评定，请务必重视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2">
            <a:extLst>
              <a:ext uri="{FF2B5EF4-FFF2-40B4-BE49-F238E27FC236}">
                <a16:creationId xmlns:a16="http://schemas.microsoft.com/office/drawing/2014/main" id="{B0B04B9E-284A-8B40-BA9D-3BCBC934CF2F}"/>
              </a:ext>
            </a:extLst>
          </p:cNvPr>
          <p:cNvSpPr txBox="1">
            <a:spLocks/>
          </p:cNvSpPr>
          <p:nvPr/>
        </p:nvSpPr>
        <p:spPr>
          <a:xfrm>
            <a:off x="0" y="355948"/>
            <a:ext cx="3868615" cy="386167"/>
          </a:xfrm>
          <a:prstGeom prst="rect">
            <a:avLst/>
          </a:prstGeom>
        </p:spPr>
        <p:txBody>
          <a:bodyPr/>
          <a:lstStyle>
            <a:lvl1pPr algn="ctr" defTabSz="914400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3429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6858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0287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3716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实践团成员填写信息表</a:t>
            </a:r>
            <a:endParaRPr lang="zh-CN" altLang="en-US" sz="2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91505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2"/>
          <p:cNvSpPr>
            <a:spLocks noGrp="1"/>
          </p:cNvSpPr>
          <p:nvPr>
            <p:ph type="title" idx="4294967295"/>
          </p:nvPr>
        </p:nvSpPr>
        <p:spPr>
          <a:xfrm>
            <a:off x="0" y="367660"/>
            <a:ext cx="3868615" cy="476250"/>
          </a:xfrm>
          <a:prstGeom prst="rect">
            <a:avLst/>
          </a:prstGeom>
        </p:spPr>
        <p:txBody>
          <a:bodyPr/>
          <a:lstStyle/>
          <a:p>
            <a:r>
              <a:rPr lang="en-US" altLang="zh-CN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实践团成员填写信息表</a:t>
            </a:r>
          </a:p>
        </p:txBody>
      </p:sp>
      <p:sp>
        <p:nvSpPr>
          <p:cNvPr id="2" name="AutoShape 2" descr="Scan me!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AutoShape 6" descr="Scan me!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A813C6E-1746-0648-85E8-E11DFCD06465}"/>
              </a:ext>
            </a:extLst>
          </p:cNvPr>
          <p:cNvSpPr txBox="1"/>
          <p:nvPr/>
        </p:nvSpPr>
        <p:spPr>
          <a:xfrm>
            <a:off x="364055" y="946814"/>
            <a:ext cx="8552546" cy="1525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rgbClr val="A8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查看信息</a:t>
            </a:r>
            <a:r>
              <a:rPr lang="zh-CN" altLang="en-US" sz="2000" dirty="0">
                <a:solidFill>
                  <a:srgbClr val="A8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zh-CN" altLang="en-US" sz="2400" b="1" dirty="0">
                <a:solidFill>
                  <a:srgbClr val="A8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错误修改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如需修改成员个人信息，链接如下：</a:t>
            </a:r>
            <a:endParaRPr lang="en-US" altLang="zh-CN" sz="16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zh-CN" sz="1600" u="sng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https://</a:t>
            </a:r>
            <a:r>
              <a:rPr lang="en" altLang="zh-CN" sz="1600" u="sng" dirty="0" err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ssc.sjtu.edu.cn</a:t>
            </a:r>
            <a:r>
              <a:rPr lang="en" altLang="zh-CN" sz="1600" u="sng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/s/510b8fd0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实践团成员可通过上述链接，输入姓名、学号、对应项目编号及密码，进行相应修改</a:t>
            </a:r>
            <a:endParaRPr lang="en-US" altLang="zh-CN" sz="16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2167284D-BD6F-284E-9807-3107F4F1A9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174" y="2739274"/>
            <a:ext cx="2582601" cy="32926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295C5D42-0180-EC4D-B604-E32EFF4CD6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502" y="2472809"/>
            <a:ext cx="3586476" cy="3825574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C18DFECF-D682-0D4C-9F54-CB0E1FC9E6B8}"/>
              </a:ext>
            </a:extLst>
          </p:cNvPr>
          <p:cNvSpPr/>
          <p:nvPr/>
        </p:nvSpPr>
        <p:spPr>
          <a:xfrm>
            <a:off x="7887956" y="6031917"/>
            <a:ext cx="432079" cy="266466"/>
          </a:xfrm>
          <a:prstGeom prst="rect">
            <a:avLst/>
          </a:prstGeom>
          <a:noFill/>
          <a:ln w="508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2201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23486" y="862110"/>
            <a:ext cx="8697027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附：暑期实践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恤尺码对应表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2">
            <a:extLst>
              <a:ext uri="{FF2B5EF4-FFF2-40B4-BE49-F238E27FC236}">
                <a16:creationId xmlns:a16="http://schemas.microsoft.com/office/drawing/2014/main" id="{B0B04B9E-284A-8B40-BA9D-3BCBC934CF2F}"/>
              </a:ext>
            </a:extLst>
          </p:cNvPr>
          <p:cNvSpPr txBox="1">
            <a:spLocks/>
          </p:cNvSpPr>
          <p:nvPr/>
        </p:nvSpPr>
        <p:spPr>
          <a:xfrm>
            <a:off x="0" y="355948"/>
            <a:ext cx="3868615" cy="386167"/>
          </a:xfrm>
          <a:prstGeom prst="rect">
            <a:avLst/>
          </a:prstGeom>
        </p:spPr>
        <p:txBody>
          <a:bodyPr/>
          <a:lstStyle>
            <a:lvl1pPr algn="ctr" defTabSz="914400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3429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6858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0287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3716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实践团成员填写信息表</a:t>
            </a:r>
            <a:endParaRPr lang="zh-CN" altLang="en-US" sz="2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6E4D8334-096D-7F4B-BC29-E218829977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0623"/>
            <a:ext cx="9144000" cy="3436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0501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>
            <a:extLst>
              <a:ext uri="{FF2B5EF4-FFF2-40B4-BE49-F238E27FC236}">
                <a16:creationId xmlns:a16="http://schemas.microsoft.com/office/drawing/2014/main" id="{780D1669-8A23-5040-9201-13E8D1188FCC}"/>
              </a:ext>
            </a:extLst>
          </p:cNvPr>
          <p:cNvSpPr txBox="1">
            <a:spLocks/>
          </p:cNvSpPr>
          <p:nvPr/>
        </p:nvSpPr>
        <p:spPr>
          <a:xfrm>
            <a:off x="1308589" y="883862"/>
            <a:ext cx="7835411" cy="4498056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accent1"/>
                </a:solidFill>
                <a:effectLst>
                  <a:glow rad="25400">
                    <a:srgbClr val="BFE2F3"/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800" b="1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时间安排：</a:t>
            </a:r>
            <a:r>
              <a:rPr lang="en-US" altLang="zh-CN" sz="2800" b="1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800" b="1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800" b="1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2800" b="1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2800" b="1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——7</a:t>
            </a:r>
            <a:r>
              <a:rPr lang="zh-CN" altLang="en-US" sz="2800" b="1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800" b="1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b="1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日   </a:t>
            </a:r>
            <a:br>
              <a:rPr lang="en-US" altLang="zh-CN" sz="2800" b="1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800" b="1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2800" b="1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线上立项、填写成员信息</a:t>
            </a:r>
            <a:br>
              <a:rPr lang="en-US" altLang="zh-CN" sz="2800" b="1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800" b="1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7</a:t>
            </a:r>
            <a:r>
              <a:rPr lang="zh-CN" altLang="en-US" sz="2800" b="1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800" b="1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 b="1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日前完成院系审核</a:t>
            </a:r>
            <a:br>
              <a:rPr lang="en-US" altLang="zh-CN" sz="2800" b="1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800" b="1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问题反馈：</a:t>
            </a:r>
            <a:r>
              <a:rPr lang="zh-CN" altLang="en-US" sz="2800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微信</a:t>
            </a:r>
            <a:r>
              <a:rPr lang="zh-CN" altLang="en-US" sz="2800" b="1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交大思思</a:t>
            </a:r>
            <a:r>
              <a:rPr lang="zh-CN" altLang="en-US" sz="2800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留言</a:t>
            </a:r>
            <a:br>
              <a:rPr lang="en-US" altLang="zh-CN" sz="2800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800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br>
              <a:rPr lang="en-US" altLang="zh-CN" sz="2800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sz="2800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800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2800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或电话联系</a:t>
            </a:r>
            <a:r>
              <a:rPr lang="en-US" altLang="zh-CN" sz="2800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13967689119</a:t>
            </a:r>
            <a:endParaRPr lang="zh-CN" altLang="en-US" sz="2800" dirty="0">
              <a:ln w="0"/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25A9A40-4FEF-634B-A7DC-8033F4E360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955" y="3532509"/>
            <a:ext cx="1289339" cy="1289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814128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0" y="3890682"/>
            <a:ext cx="9144000" cy="192342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4000"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lang="zh-CN" altLang="en-US" sz="400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暑期社会实践线上报名系统</a:t>
            </a:r>
            <a:br>
              <a: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使用手册</a:t>
            </a:r>
          </a:p>
        </p:txBody>
      </p:sp>
    </p:spTree>
    <p:extLst>
      <p:ext uri="{BB962C8B-B14F-4D97-AF65-F5344CB8AC3E}">
        <p14:creationId xmlns:p14="http://schemas.microsoft.com/office/powerpoint/2010/main" val="71987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2">
            <a:extLst>
              <a:ext uri="{FF2B5EF4-FFF2-40B4-BE49-F238E27FC236}">
                <a16:creationId xmlns:a16="http://schemas.microsoft.com/office/drawing/2014/main" id="{264A3D8A-692B-6C47-8249-4C378772F274}"/>
              </a:ext>
            </a:extLst>
          </p:cNvPr>
          <p:cNvSpPr txBox="1">
            <a:spLocks/>
          </p:cNvSpPr>
          <p:nvPr/>
        </p:nvSpPr>
        <p:spPr>
          <a:xfrm>
            <a:off x="-1" y="352663"/>
            <a:ext cx="3828423" cy="334459"/>
          </a:xfrm>
          <a:prstGeom prst="rect">
            <a:avLst/>
          </a:prstGeom>
        </p:spPr>
        <p:txBody>
          <a:bodyPr/>
          <a:lstStyle>
            <a:lvl1pPr algn="ctr" defTabSz="914400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3429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6858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0287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3716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系统移植入数字交大平台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D7AD43F-8AFC-9D41-AB50-6DFD9BF958AF}"/>
              </a:ext>
            </a:extLst>
          </p:cNvPr>
          <p:cNvSpPr txBox="1"/>
          <p:nvPr/>
        </p:nvSpPr>
        <p:spPr>
          <a:xfrm>
            <a:off x="2002281" y="2092970"/>
            <a:ext cx="47772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/>
              <a:t>电脑端：</a:t>
            </a:r>
            <a:r>
              <a:rPr lang="en-US" altLang="zh-CN" sz="3200" b="1" dirty="0">
                <a:hlinkClick r:id="rId2"/>
              </a:rPr>
              <a:t>my.sjtu.edu.cn</a:t>
            </a:r>
            <a:endParaRPr lang="zh-CN" altLang="en-US" sz="3200" b="1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FAAD987-4B93-764D-9B7F-FEB7AC7CE7F2}"/>
              </a:ext>
            </a:extLst>
          </p:cNvPr>
          <p:cNvSpPr txBox="1"/>
          <p:nvPr/>
        </p:nvSpPr>
        <p:spPr>
          <a:xfrm>
            <a:off x="2002281" y="3136612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/>
              <a:t>手机端：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83D1DF4-7671-9746-8326-DF07BFD7BA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422" y="2945470"/>
            <a:ext cx="967059" cy="96705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5390C1C2-6ECF-8444-B6D5-189C0E2C9D3E}"/>
              </a:ext>
            </a:extLst>
          </p:cNvPr>
          <p:cNvSpPr txBox="1"/>
          <p:nvPr/>
        </p:nvSpPr>
        <p:spPr>
          <a:xfrm>
            <a:off x="4953410" y="3136611"/>
            <a:ext cx="21435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/>
              <a:t>交我办</a:t>
            </a:r>
            <a:r>
              <a:rPr lang="en-US" altLang="zh-CN" sz="3200" b="1" dirty="0"/>
              <a:t>app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523791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F009D220-0EB8-A34E-8BDB-9C2B2B08F4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10" y="873858"/>
            <a:ext cx="6921379" cy="525096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5" name="标题 2">
            <a:extLst>
              <a:ext uri="{FF2B5EF4-FFF2-40B4-BE49-F238E27FC236}">
                <a16:creationId xmlns:a16="http://schemas.microsoft.com/office/drawing/2014/main" id="{61A266EC-5D78-3347-BC4E-4ACD16456833}"/>
              </a:ext>
            </a:extLst>
          </p:cNvPr>
          <p:cNvSpPr txBox="1">
            <a:spLocks/>
          </p:cNvSpPr>
          <p:nvPr/>
        </p:nvSpPr>
        <p:spPr>
          <a:xfrm>
            <a:off x="-1" y="352663"/>
            <a:ext cx="3828423" cy="334459"/>
          </a:xfrm>
          <a:prstGeom prst="rect">
            <a:avLst/>
          </a:prstGeom>
        </p:spPr>
        <p:txBody>
          <a:bodyPr/>
          <a:lstStyle>
            <a:lvl1pPr algn="ctr" defTabSz="914400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3429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6858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0287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3716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电脑端数字交大界面入口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CE1A1CE0-462F-0F46-8996-35C93208A74F}"/>
              </a:ext>
            </a:extLst>
          </p:cNvPr>
          <p:cNvSpPr/>
          <p:nvPr/>
        </p:nvSpPr>
        <p:spPr>
          <a:xfrm>
            <a:off x="3594705" y="3923695"/>
            <a:ext cx="1906209" cy="362857"/>
          </a:xfrm>
          <a:prstGeom prst="rect">
            <a:avLst/>
          </a:prstGeom>
          <a:noFill/>
          <a:ln w="508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B65E2A3E-59D2-4343-BF58-46583D496B97}"/>
              </a:ext>
            </a:extLst>
          </p:cNvPr>
          <p:cNvSpPr/>
          <p:nvPr/>
        </p:nvSpPr>
        <p:spPr>
          <a:xfrm>
            <a:off x="1502669" y="4343703"/>
            <a:ext cx="1906209" cy="362857"/>
          </a:xfrm>
          <a:prstGeom prst="rect">
            <a:avLst/>
          </a:prstGeom>
          <a:noFill/>
          <a:ln w="508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679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2">
            <a:extLst>
              <a:ext uri="{FF2B5EF4-FFF2-40B4-BE49-F238E27FC236}">
                <a16:creationId xmlns:a16="http://schemas.microsoft.com/office/drawing/2014/main" id="{61A266EC-5D78-3347-BC4E-4ACD16456833}"/>
              </a:ext>
            </a:extLst>
          </p:cNvPr>
          <p:cNvSpPr txBox="1">
            <a:spLocks/>
          </p:cNvSpPr>
          <p:nvPr/>
        </p:nvSpPr>
        <p:spPr>
          <a:xfrm>
            <a:off x="-1" y="352663"/>
            <a:ext cx="3828423" cy="334459"/>
          </a:xfrm>
          <a:prstGeom prst="rect">
            <a:avLst/>
          </a:prstGeom>
        </p:spPr>
        <p:txBody>
          <a:bodyPr/>
          <a:lstStyle>
            <a:lvl1pPr algn="ctr" defTabSz="914400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3429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6858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0287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3716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手机端交我办界面入口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BBE6D2E-EB1D-6E46-8279-786BAE4E50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615" y="814388"/>
            <a:ext cx="2521807" cy="545782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8D36F56D-E0E0-034B-8EA7-76382919CD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580" y="814388"/>
            <a:ext cx="2521807" cy="5457825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E047CAB4-F98A-AF46-9416-F4ED4EDD706E}"/>
              </a:ext>
            </a:extLst>
          </p:cNvPr>
          <p:cNvSpPr/>
          <p:nvPr/>
        </p:nvSpPr>
        <p:spPr>
          <a:xfrm>
            <a:off x="2018779" y="4663017"/>
            <a:ext cx="471463" cy="460525"/>
          </a:xfrm>
          <a:prstGeom prst="rect">
            <a:avLst/>
          </a:prstGeom>
          <a:noFill/>
          <a:ln w="508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8544A5BF-C6AD-A440-BBAF-E29D1BDE8B23}"/>
              </a:ext>
            </a:extLst>
          </p:cNvPr>
          <p:cNvSpPr/>
          <p:nvPr/>
        </p:nvSpPr>
        <p:spPr>
          <a:xfrm>
            <a:off x="6590372" y="2640929"/>
            <a:ext cx="1247013" cy="581773"/>
          </a:xfrm>
          <a:prstGeom prst="rect">
            <a:avLst/>
          </a:prstGeom>
          <a:noFill/>
          <a:ln w="508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FB345C17-A753-9344-8870-C72F9D20FABE}"/>
              </a:ext>
            </a:extLst>
          </p:cNvPr>
          <p:cNvSpPr/>
          <p:nvPr/>
        </p:nvSpPr>
        <p:spPr>
          <a:xfrm>
            <a:off x="6586168" y="3241286"/>
            <a:ext cx="1247013" cy="581773"/>
          </a:xfrm>
          <a:prstGeom prst="rect">
            <a:avLst/>
          </a:prstGeom>
          <a:noFill/>
          <a:ln w="508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右箭头 16">
            <a:extLst>
              <a:ext uri="{FF2B5EF4-FFF2-40B4-BE49-F238E27FC236}">
                <a16:creationId xmlns:a16="http://schemas.microsoft.com/office/drawing/2014/main" id="{EDFED255-413E-EB44-9471-B124407BEDDA}"/>
              </a:ext>
            </a:extLst>
          </p:cNvPr>
          <p:cNvSpPr/>
          <p:nvPr/>
        </p:nvSpPr>
        <p:spPr>
          <a:xfrm>
            <a:off x="4153829" y="3280315"/>
            <a:ext cx="836341" cy="302014"/>
          </a:xfrm>
          <a:prstGeom prst="rightArrow">
            <a:avLst/>
          </a:prstGeom>
          <a:solidFill>
            <a:schemeClr val="tx1"/>
          </a:solidFill>
          <a:ln w="1905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280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2196028" y="2282786"/>
            <a:ext cx="2852329" cy="30777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</a:rPr>
              <a:t>关闭系统之前可申请修改</a:t>
            </a:r>
          </a:p>
        </p:txBody>
      </p:sp>
      <p:sp>
        <p:nvSpPr>
          <p:cNvPr id="7" name="标题 2"/>
          <p:cNvSpPr>
            <a:spLocks noGrp="1"/>
          </p:cNvSpPr>
          <p:nvPr>
            <p:ph type="title" idx="4294967295"/>
          </p:nvPr>
        </p:nvSpPr>
        <p:spPr>
          <a:xfrm>
            <a:off x="-1" y="352663"/>
            <a:ext cx="3828423" cy="334459"/>
          </a:xfrm>
          <a:prstGeom prst="rect">
            <a:avLst/>
          </a:prstGeom>
        </p:spPr>
        <p:txBody>
          <a:bodyPr/>
          <a:lstStyle/>
          <a:p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总体流程</a:t>
            </a:r>
          </a:p>
        </p:txBody>
      </p:sp>
      <p:sp>
        <p:nvSpPr>
          <p:cNvPr id="5" name="矩形: 圆角 4"/>
          <p:cNvSpPr/>
          <p:nvPr/>
        </p:nvSpPr>
        <p:spPr>
          <a:xfrm>
            <a:off x="2196029" y="1332132"/>
            <a:ext cx="2852328" cy="678989"/>
          </a:xfrm>
          <a:prstGeom prst="roundRect">
            <a:avLst/>
          </a:prstGeom>
          <a:ln w="19050"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2922" tIns="172922" rIns="172922" bIns="172922" numCol="1" spcCol="1270" anchor="ctr" anchorCtr="0">
            <a:noAutofit/>
          </a:bodyPr>
          <a:lstStyle/>
          <a:p>
            <a:pPr marL="0" lvl="0" indent="0" defTabSz="1689100">
              <a:spcBef>
                <a:spcPct val="0"/>
              </a:spcBef>
              <a:buNone/>
            </a:pPr>
            <a:r>
              <a:rPr lang="zh-CN" altLang="en-US" sz="2000" kern="1200" dirty="0"/>
              <a:t>在线发起申请，</a:t>
            </a:r>
            <a:endParaRPr lang="en-US" altLang="zh-CN" sz="2000" kern="1200" dirty="0"/>
          </a:p>
          <a:p>
            <a:pPr marL="0" lvl="0" indent="0" defTabSz="1689100">
              <a:spcBef>
                <a:spcPct val="0"/>
              </a:spcBef>
              <a:buNone/>
            </a:pPr>
            <a:r>
              <a:rPr lang="zh-CN" altLang="en-US" sz="2000" kern="1200" dirty="0"/>
              <a:t>填写</a:t>
            </a:r>
            <a:r>
              <a:rPr lang="zh-CN" altLang="en-US" sz="2000" b="1" kern="1200" dirty="0"/>
              <a:t>项目</a:t>
            </a:r>
            <a:r>
              <a:rPr lang="zh-CN" altLang="en-US" sz="2000" b="1" dirty="0"/>
              <a:t>申报表</a:t>
            </a:r>
            <a:endParaRPr lang="zh-CN" altLang="en-US" sz="2000" b="1" kern="1200" dirty="0"/>
          </a:p>
        </p:txBody>
      </p:sp>
      <p:sp>
        <p:nvSpPr>
          <p:cNvPr id="6" name="任意多边形: 形状 5"/>
          <p:cNvSpPr/>
          <p:nvPr/>
        </p:nvSpPr>
        <p:spPr>
          <a:xfrm>
            <a:off x="5203566" y="1473054"/>
            <a:ext cx="339494" cy="397144"/>
          </a:xfrm>
          <a:custGeom>
            <a:avLst/>
            <a:gdLst>
              <a:gd name="connsiteX0" fmla="*/ 0 w 339494"/>
              <a:gd name="connsiteY0" fmla="*/ 79429 h 397144"/>
              <a:gd name="connsiteX1" fmla="*/ 169747 w 339494"/>
              <a:gd name="connsiteY1" fmla="*/ 79429 h 397144"/>
              <a:gd name="connsiteX2" fmla="*/ 169747 w 339494"/>
              <a:gd name="connsiteY2" fmla="*/ 0 h 397144"/>
              <a:gd name="connsiteX3" fmla="*/ 339494 w 339494"/>
              <a:gd name="connsiteY3" fmla="*/ 198572 h 397144"/>
              <a:gd name="connsiteX4" fmla="*/ 169747 w 339494"/>
              <a:gd name="connsiteY4" fmla="*/ 397144 h 397144"/>
              <a:gd name="connsiteX5" fmla="*/ 169747 w 339494"/>
              <a:gd name="connsiteY5" fmla="*/ 317715 h 397144"/>
              <a:gd name="connsiteX6" fmla="*/ 0 w 339494"/>
              <a:gd name="connsiteY6" fmla="*/ 317715 h 397144"/>
              <a:gd name="connsiteX7" fmla="*/ 0 w 339494"/>
              <a:gd name="connsiteY7" fmla="*/ 79429 h 397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9494" h="397144">
                <a:moveTo>
                  <a:pt x="0" y="79429"/>
                </a:moveTo>
                <a:lnTo>
                  <a:pt x="169747" y="79429"/>
                </a:lnTo>
                <a:lnTo>
                  <a:pt x="169747" y="0"/>
                </a:lnTo>
                <a:lnTo>
                  <a:pt x="339494" y="198572"/>
                </a:lnTo>
                <a:lnTo>
                  <a:pt x="169747" y="397144"/>
                </a:lnTo>
                <a:lnTo>
                  <a:pt x="169747" y="317715"/>
                </a:lnTo>
                <a:lnTo>
                  <a:pt x="0" y="317715"/>
                </a:lnTo>
                <a:lnTo>
                  <a:pt x="0" y="79429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79429" rIns="101848" bIns="79429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400" kern="1200"/>
          </a:p>
        </p:txBody>
      </p:sp>
      <p:sp>
        <p:nvSpPr>
          <p:cNvPr id="11" name="文本框 10"/>
          <p:cNvSpPr txBox="1"/>
          <p:nvPr/>
        </p:nvSpPr>
        <p:spPr>
          <a:xfrm>
            <a:off x="313327" y="1426346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/>
              <a:t>团长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13327" y="3838796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/>
              <a:t>学院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13327" y="5086173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/>
              <a:t>审核</a:t>
            </a:r>
          </a:p>
        </p:txBody>
      </p:sp>
      <p:sp>
        <p:nvSpPr>
          <p:cNvPr id="14" name="矩形: 圆角 13"/>
          <p:cNvSpPr/>
          <p:nvPr/>
        </p:nvSpPr>
        <p:spPr>
          <a:xfrm>
            <a:off x="5682107" y="1332132"/>
            <a:ext cx="3039860" cy="678989"/>
          </a:xfrm>
          <a:prstGeom prst="roundRect">
            <a:avLst/>
          </a:prstGeom>
          <a:ln w="19050"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2922" tIns="172922" rIns="172922" bIns="172922" numCol="1" spcCol="1270" anchor="ctr" anchorCtr="0">
            <a:noAutofit/>
          </a:bodyPr>
          <a:lstStyle/>
          <a:p>
            <a:pPr marL="0" lvl="0" indent="0" defTabSz="1689100"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2000" dirty="0"/>
              <a:t>获得</a:t>
            </a:r>
            <a:r>
              <a:rPr lang="zh-CN" altLang="en-US" sz="2000" b="1" kern="1200" dirty="0">
                <a:solidFill>
                  <a:srgbClr val="C31823"/>
                </a:solidFill>
              </a:rPr>
              <a:t>项目编号与密码（务必牢记）</a:t>
            </a:r>
          </a:p>
        </p:txBody>
      </p:sp>
      <p:sp>
        <p:nvSpPr>
          <p:cNvPr id="15" name="矩形: 圆角 14"/>
          <p:cNvSpPr/>
          <p:nvPr/>
        </p:nvSpPr>
        <p:spPr>
          <a:xfrm>
            <a:off x="5682109" y="2554451"/>
            <a:ext cx="3039860" cy="678989"/>
          </a:xfrm>
          <a:prstGeom prst="roundRect">
            <a:avLst/>
          </a:prstGeom>
          <a:ln w="19050"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2922" tIns="172922" rIns="172922" bIns="172922" numCol="1" spcCol="1270" anchor="ctr" anchorCtr="0">
            <a:noAutofit/>
          </a:bodyPr>
          <a:lstStyle/>
          <a:p>
            <a:pPr marL="0" lvl="0" indent="0" defTabSz="1689100">
              <a:spcBef>
                <a:spcPct val="0"/>
              </a:spcBef>
              <a:buNone/>
            </a:pPr>
            <a:r>
              <a:rPr lang="zh-CN" altLang="en-US" sz="2000" kern="1200" dirty="0"/>
              <a:t>填写</a:t>
            </a:r>
            <a:r>
              <a:rPr lang="zh-CN" altLang="en-US" sz="2000" b="1" kern="1200" dirty="0"/>
              <a:t>成员信息表，</a:t>
            </a:r>
            <a:endParaRPr lang="en-US" altLang="zh-CN" sz="2000" b="1" kern="1200" dirty="0"/>
          </a:p>
          <a:p>
            <a:pPr marL="0" lvl="0" indent="0" defTabSz="1689100">
              <a:spcBef>
                <a:spcPct val="0"/>
              </a:spcBef>
              <a:buNone/>
            </a:pPr>
            <a:r>
              <a:rPr lang="zh-CN" altLang="en-US" sz="2000" dirty="0"/>
              <a:t>根据编号密码加入团队</a:t>
            </a:r>
            <a:endParaRPr lang="zh-CN" altLang="en-US" sz="2000" kern="1200" dirty="0"/>
          </a:p>
        </p:txBody>
      </p:sp>
      <p:sp>
        <p:nvSpPr>
          <p:cNvPr id="16" name="任意多边形: 形状 15"/>
          <p:cNvSpPr/>
          <p:nvPr/>
        </p:nvSpPr>
        <p:spPr>
          <a:xfrm rot="5400000">
            <a:off x="6573136" y="2084214"/>
            <a:ext cx="339494" cy="397144"/>
          </a:xfrm>
          <a:custGeom>
            <a:avLst/>
            <a:gdLst>
              <a:gd name="connsiteX0" fmla="*/ 0 w 339494"/>
              <a:gd name="connsiteY0" fmla="*/ 79429 h 397144"/>
              <a:gd name="connsiteX1" fmla="*/ 169747 w 339494"/>
              <a:gd name="connsiteY1" fmla="*/ 79429 h 397144"/>
              <a:gd name="connsiteX2" fmla="*/ 169747 w 339494"/>
              <a:gd name="connsiteY2" fmla="*/ 0 h 397144"/>
              <a:gd name="connsiteX3" fmla="*/ 339494 w 339494"/>
              <a:gd name="connsiteY3" fmla="*/ 198572 h 397144"/>
              <a:gd name="connsiteX4" fmla="*/ 169747 w 339494"/>
              <a:gd name="connsiteY4" fmla="*/ 397144 h 397144"/>
              <a:gd name="connsiteX5" fmla="*/ 169747 w 339494"/>
              <a:gd name="connsiteY5" fmla="*/ 317715 h 397144"/>
              <a:gd name="connsiteX6" fmla="*/ 0 w 339494"/>
              <a:gd name="connsiteY6" fmla="*/ 317715 h 397144"/>
              <a:gd name="connsiteX7" fmla="*/ 0 w 339494"/>
              <a:gd name="connsiteY7" fmla="*/ 79429 h 397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9494" h="397144">
                <a:moveTo>
                  <a:pt x="0" y="79429"/>
                </a:moveTo>
                <a:lnTo>
                  <a:pt x="169747" y="79429"/>
                </a:lnTo>
                <a:lnTo>
                  <a:pt x="169747" y="0"/>
                </a:lnTo>
                <a:lnTo>
                  <a:pt x="339494" y="198572"/>
                </a:lnTo>
                <a:lnTo>
                  <a:pt x="169747" y="397144"/>
                </a:lnTo>
                <a:lnTo>
                  <a:pt x="169747" y="317715"/>
                </a:lnTo>
                <a:lnTo>
                  <a:pt x="0" y="317715"/>
                </a:lnTo>
                <a:lnTo>
                  <a:pt x="0" y="79429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79429" rIns="101848" bIns="79429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400" kern="1200"/>
          </a:p>
        </p:txBody>
      </p:sp>
      <p:sp>
        <p:nvSpPr>
          <p:cNvPr id="17" name="矩形: 圆角 16"/>
          <p:cNvSpPr/>
          <p:nvPr/>
        </p:nvSpPr>
        <p:spPr>
          <a:xfrm>
            <a:off x="2196029" y="2554451"/>
            <a:ext cx="2852328" cy="678989"/>
          </a:xfrm>
          <a:prstGeom prst="roundRect">
            <a:avLst/>
          </a:prstGeom>
          <a:ln w="19050"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2922" tIns="172922" rIns="172922" bIns="172922" numCol="1" spcCol="1270" anchor="ctr" anchorCtr="0">
            <a:noAutofit/>
          </a:bodyPr>
          <a:lstStyle/>
          <a:p>
            <a:pPr marL="0" lvl="0" indent="0" defTabSz="1689100"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2000" kern="1200" dirty="0"/>
              <a:t>提交学院审核</a:t>
            </a:r>
          </a:p>
        </p:txBody>
      </p:sp>
      <p:sp>
        <p:nvSpPr>
          <p:cNvPr id="18" name="任意多边形: 形状 17"/>
          <p:cNvSpPr/>
          <p:nvPr/>
        </p:nvSpPr>
        <p:spPr>
          <a:xfrm flipH="1">
            <a:off x="5195485" y="2695373"/>
            <a:ext cx="339494" cy="397144"/>
          </a:xfrm>
          <a:custGeom>
            <a:avLst/>
            <a:gdLst>
              <a:gd name="connsiteX0" fmla="*/ 0 w 339494"/>
              <a:gd name="connsiteY0" fmla="*/ 79429 h 397144"/>
              <a:gd name="connsiteX1" fmla="*/ 169747 w 339494"/>
              <a:gd name="connsiteY1" fmla="*/ 79429 h 397144"/>
              <a:gd name="connsiteX2" fmla="*/ 169747 w 339494"/>
              <a:gd name="connsiteY2" fmla="*/ 0 h 397144"/>
              <a:gd name="connsiteX3" fmla="*/ 339494 w 339494"/>
              <a:gd name="connsiteY3" fmla="*/ 198572 h 397144"/>
              <a:gd name="connsiteX4" fmla="*/ 169747 w 339494"/>
              <a:gd name="connsiteY4" fmla="*/ 397144 h 397144"/>
              <a:gd name="connsiteX5" fmla="*/ 169747 w 339494"/>
              <a:gd name="connsiteY5" fmla="*/ 317715 h 397144"/>
              <a:gd name="connsiteX6" fmla="*/ 0 w 339494"/>
              <a:gd name="connsiteY6" fmla="*/ 317715 h 397144"/>
              <a:gd name="connsiteX7" fmla="*/ 0 w 339494"/>
              <a:gd name="connsiteY7" fmla="*/ 79429 h 397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9494" h="397144">
                <a:moveTo>
                  <a:pt x="0" y="79429"/>
                </a:moveTo>
                <a:lnTo>
                  <a:pt x="169747" y="79429"/>
                </a:lnTo>
                <a:lnTo>
                  <a:pt x="169747" y="0"/>
                </a:lnTo>
                <a:lnTo>
                  <a:pt x="339494" y="198572"/>
                </a:lnTo>
                <a:lnTo>
                  <a:pt x="169747" y="397144"/>
                </a:lnTo>
                <a:lnTo>
                  <a:pt x="169747" y="317715"/>
                </a:lnTo>
                <a:lnTo>
                  <a:pt x="0" y="317715"/>
                </a:lnTo>
                <a:lnTo>
                  <a:pt x="0" y="79429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79429" rIns="101848" bIns="79429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400" kern="1200"/>
          </a:p>
        </p:txBody>
      </p:sp>
      <p:sp>
        <p:nvSpPr>
          <p:cNvPr id="19" name="矩形: 圆角 18"/>
          <p:cNvSpPr/>
          <p:nvPr/>
        </p:nvSpPr>
        <p:spPr>
          <a:xfrm>
            <a:off x="2196028" y="3791690"/>
            <a:ext cx="3620309" cy="678989"/>
          </a:xfrm>
          <a:prstGeom prst="roundRect">
            <a:avLst/>
          </a:prstGeom>
          <a:ln w="19050"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2922" tIns="172922" rIns="172922" bIns="172922" numCol="1" spcCol="1270" anchor="ctr" anchorCtr="0">
            <a:noAutofit/>
          </a:bodyPr>
          <a:lstStyle/>
          <a:p>
            <a:pPr marL="0" lvl="0" indent="0" defTabSz="1689100"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2000" kern="1200" dirty="0"/>
              <a:t>审核</a:t>
            </a:r>
            <a:r>
              <a:rPr lang="zh-CN" altLang="en-US" sz="2000" b="1" kern="1200" dirty="0"/>
              <a:t>项目申请表</a:t>
            </a:r>
            <a:r>
              <a:rPr lang="zh-CN" altLang="en-US" sz="2000" kern="1200" dirty="0"/>
              <a:t>与</a:t>
            </a:r>
            <a:r>
              <a:rPr lang="zh-CN" altLang="en-US" sz="2000" b="1" kern="1200" dirty="0"/>
              <a:t>成员信息</a:t>
            </a:r>
            <a:r>
              <a:rPr lang="zh-CN" altLang="en-US" sz="2000" kern="1200" dirty="0"/>
              <a:t>，交叉比对选课名单</a:t>
            </a:r>
          </a:p>
        </p:txBody>
      </p:sp>
      <p:sp>
        <p:nvSpPr>
          <p:cNvPr id="20" name="任意多边形: 形状 19"/>
          <p:cNvSpPr/>
          <p:nvPr/>
        </p:nvSpPr>
        <p:spPr>
          <a:xfrm rot="5400000">
            <a:off x="3535985" y="3332847"/>
            <a:ext cx="339494" cy="397144"/>
          </a:xfrm>
          <a:custGeom>
            <a:avLst/>
            <a:gdLst>
              <a:gd name="connsiteX0" fmla="*/ 0 w 339494"/>
              <a:gd name="connsiteY0" fmla="*/ 79429 h 397144"/>
              <a:gd name="connsiteX1" fmla="*/ 169747 w 339494"/>
              <a:gd name="connsiteY1" fmla="*/ 79429 h 397144"/>
              <a:gd name="connsiteX2" fmla="*/ 169747 w 339494"/>
              <a:gd name="connsiteY2" fmla="*/ 0 h 397144"/>
              <a:gd name="connsiteX3" fmla="*/ 339494 w 339494"/>
              <a:gd name="connsiteY3" fmla="*/ 198572 h 397144"/>
              <a:gd name="connsiteX4" fmla="*/ 169747 w 339494"/>
              <a:gd name="connsiteY4" fmla="*/ 397144 h 397144"/>
              <a:gd name="connsiteX5" fmla="*/ 169747 w 339494"/>
              <a:gd name="connsiteY5" fmla="*/ 317715 h 397144"/>
              <a:gd name="connsiteX6" fmla="*/ 0 w 339494"/>
              <a:gd name="connsiteY6" fmla="*/ 317715 h 397144"/>
              <a:gd name="connsiteX7" fmla="*/ 0 w 339494"/>
              <a:gd name="connsiteY7" fmla="*/ 79429 h 397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9494" h="397144">
                <a:moveTo>
                  <a:pt x="0" y="79429"/>
                </a:moveTo>
                <a:lnTo>
                  <a:pt x="169747" y="79429"/>
                </a:lnTo>
                <a:lnTo>
                  <a:pt x="169747" y="0"/>
                </a:lnTo>
                <a:lnTo>
                  <a:pt x="339494" y="198572"/>
                </a:lnTo>
                <a:lnTo>
                  <a:pt x="169747" y="397144"/>
                </a:lnTo>
                <a:lnTo>
                  <a:pt x="169747" y="317715"/>
                </a:lnTo>
                <a:lnTo>
                  <a:pt x="0" y="317715"/>
                </a:lnTo>
                <a:lnTo>
                  <a:pt x="0" y="79429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79429" rIns="101848" bIns="79429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400" kern="1200"/>
          </a:p>
        </p:txBody>
      </p:sp>
      <p:sp>
        <p:nvSpPr>
          <p:cNvPr id="23" name="任意多边形: 形状 22"/>
          <p:cNvSpPr/>
          <p:nvPr/>
        </p:nvSpPr>
        <p:spPr>
          <a:xfrm>
            <a:off x="5957710" y="3932611"/>
            <a:ext cx="339494" cy="397144"/>
          </a:xfrm>
          <a:custGeom>
            <a:avLst/>
            <a:gdLst>
              <a:gd name="connsiteX0" fmla="*/ 0 w 339494"/>
              <a:gd name="connsiteY0" fmla="*/ 79429 h 397144"/>
              <a:gd name="connsiteX1" fmla="*/ 169747 w 339494"/>
              <a:gd name="connsiteY1" fmla="*/ 79429 h 397144"/>
              <a:gd name="connsiteX2" fmla="*/ 169747 w 339494"/>
              <a:gd name="connsiteY2" fmla="*/ 0 h 397144"/>
              <a:gd name="connsiteX3" fmla="*/ 339494 w 339494"/>
              <a:gd name="connsiteY3" fmla="*/ 198572 h 397144"/>
              <a:gd name="connsiteX4" fmla="*/ 169747 w 339494"/>
              <a:gd name="connsiteY4" fmla="*/ 397144 h 397144"/>
              <a:gd name="connsiteX5" fmla="*/ 169747 w 339494"/>
              <a:gd name="connsiteY5" fmla="*/ 317715 h 397144"/>
              <a:gd name="connsiteX6" fmla="*/ 0 w 339494"/>
              <a:gd name="connsiteY6" fmla="*/ 317715 h 397144"/>
              <a:gd name="connsiteX7" fmla="*/ 0 w 339494"/>
              <a:gd name="connsiteY7" fmla="*/ 79429 h 397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9494" h="397144">
                <a:moveTo>
                  <a:pt x="0" y="79429"/>
                </a:moveTo>
                <a:lnTo>
                  <a:pt x="169747" y="79429"/>
                </a:lnTo>
                <a:lnTo>
                  <a:pt x="169747" y="0"/>
                </a:lnTo>
                <a:lnTo>
                  <a:pt x="339494" y="198572"/>
                </a:lnTo>
                <a:lnTo>
                  <a:pt x="169747" y="397144"/>
                </a:lnTo>
                <a:lnTo>
                  <a:pt x="169747" y="317715"/>
                </a:lnTo>
                <a:lnTo>
                  <a:pt x="0" y="317715"/>
                </a:lnTo>
                <a:lnTo>
                  <a:pt x="0" y="79429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79429" rIns="101848" bIns="79429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400" kern="1200"/>
          </a:p>
        </p:txBody>
      </p:sp>
      <p:sp>
        <p:nvSpPr>
          <p:cNvPr id="24" name="矩形: 圆角 23"/>
          <p:cNvSpPr/>
          <p:nvPr/>
        </p:nvSpPr>
        <p:spPr>
          <a:xfrm>
            <a:off x="6438577" y="3791690"/>
            <a:ext cx="2120961" cy="678989"/>
          </a:xfrm>
          <a:prstGeom prst="roundRect">
            <a:avLst/>
          </a:prstGeom>
          <a:ln w="19050"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2922" tIns="172922" rIns="172922" bIns="172922" numCol="1" spcCol="1270" anchor="ctr" anchorCtr="0">
            <a:noAutofit/>
          </a:bodyPr>
          <a:lstStyle/>
          <a:p>
            <a:pPr marL="0" lvl="0" indent="0" defTabSz="1689100"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2000" kern="1200" dirty="0"/>
              <a:t>推荐重点项目</a:t>
            </a:r>
          </a:p>
        </p:txBody>
      </p:sp>
      <p:sp>
        <p:nvSpPr>
          <p:cNvPr id="25" name="矩形: 圆角 24"/>
          <p:cNvSpPr/>
          <p:nvPr/>
        </p:nvSpPr>
        <p:spPr>
          <a:xfrm>
            <a:off x="2196029" y="4991959"/>
            <a:ext cx="6372016" cy="678989"/>
          </a:xfrm>
          <a:prstGeom prst="roundRect">
            <a:avLst/>
          </a:prstGeom>
          <a:ln w="19050"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2922" tIns="172922" rIns="172922" bIns="172922" numCol="1" spcCol="1270" anchor="ctr" anchorCtr="0">
            <a:noAutofit/>
          </a:bodyPr>
          <a:lstStyle/>
          <a:p>
            <a:pPr lvl="0" defTabSz="1689100">
              <a:spcBef>
                <a:spcPct val="0"/>
              </a:spcBef>
              <a:spcAft>
                <a:spcPct val="35000"/>
              </a:spcAft>
            </a:pPr>
            <a:r>
              <a:rPr lang="en-US" altLang="zh-CN" sz="2000" dirty="0"/>
              <a:t>7</a:t>
            </a:r>
            <a:r>
              <a:rPr lang="zh-CN" altLang="en-US" sz="2000" kern="1200" dirty="0"/>
              <a:t>月</a:t>
            </a:r>
            <a:r>
              <a:rPr lang="en-US" altLang="zh-CN" sz="2000" kern="1200" dirty="0"/>
              <a:t>1</a:t>
            </a:r>
            <a:r>
              <a:rPr lang="zh-CN" altLang="en-US" sz="2000" kern="1200" dirty="0"/>
              <a:t>日关闭</a:t>
            </a:r>
            <a:r>
              <a:rPr lang="zh-CN" altLang="en-US" sz="2000" dirty="0"/>
              <a:t>填报</a:t>
            </a:r>
            <a:r>
              <a:rPr lang="zh-CN" altLang="en-US" sz="2000" kern="1200" dirty="0"/>
              <a:t>，</a:t>
            </a:r>
            <a:r>
              <a:rPr lang="en-US" altLang="zh-CN" sz="2000" kern="1200" dirty="0"/>
              <a:t>7</a:t>
            </a:r>
            <a:r>
              <a:rPr lang="zh-CN" altLang="en-US" sz="2000" kern="1200" dirty="0"/>
              <a:t>月</a:t>
            </a:r>
            <a:r>
              <a:rPr lang="en-US" altLang="zh-CN" sz="2000" kern="1200" dirty="0"/>
              <a:t>3</a:t>
            </a:r>
            <a:r>
              <a:rPr lang="zh-CN" altLang="en-US" sz="2000" kern="1200" dirty="0"/>
              <a:t>日各学院</a:t>
            </a:r>
            <a:r>
              <a:rPr lang="zh-CN" altLang="en-US" sz="2000" dirty="0"/>
              <a:t>审核完；学指委审核</a:t>
            </a:r>
            <a:endParaRPr lang="zh-CN" altLang="en-US" sz="2000" kern="1200" dirty="0"/>
          </a:p>
        </p:txBody>
      </p:sp>
      <p:sp>
        <p:nvSpPr>
          <p:cNvPr id="26" name="任意多边形: 形状 25"/>
          <p:cNvSpPr/>
          <p:nvPr/>
        </p:nvSpPr>
        <p:spPr>
          <a:xfrm rot="5400000">
            <a:off x="7340158" y="4532747"/>
            <a:ext cx="317798" cy="397144"/>
          </a:xfrm>
          <a:custGeom>
            <a:avLst/>
            <a:gdLst>
              <a:gd name="connsiteX0" fmla="*/ 0 w 339494"/>
              <a:gd name="connsiteY0" fmla="*/ 79429 h 397144"/>
              <a:gd name="connsiteX1" fmla="*/ 169747 w 339494"/>
              <a:gd name="connsiteY1" fmla="*/ 79429 h 397144"/>
              <a:gd name="connsiteX2" fmla="*/ 169747 w 339494"/>
              <a:gd name="connsiteY2" fmla="*/ 0 h 397144"/>
              <a:gd name="connsiteX3" fmla="*/ 339494 w 339494"/>
              <a:gd name="connsiteY3" fmla="*/ 198572 h 397144"/>
              <a:gd name="connsiteX4" fmla="*/ 169747 w 339494"/>
              <a:gd name="connsiteY4" fmla="*/ 397144 h 397144"/>
              <a:gd name="connsiteX5" fmla="*/ 169747 w 339494"/>
              <a:gd name="connsiteY5" fmla="*/ 317715 h 397144"/>
              <a:gd name="connsiteX6" fmla="*/ 0 w 339494"/>
              <a:gd name="connsiteY6" fmla="*/ 317715 h 397144"/>
              <a:gd name="connsiteX7" fmla="*/ 0 w 339494"/>
              <a:gd name="connsiteY7" fmla="*/ 79429 h 397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9494" h="397144">
                <a:moveTo>
                  <a:pt x="0" y="79429"/>
                </a:moveTo>
                <a:lnTo>
                  <a:pt x="169747" y="79429"/>
                </a:lnTo>
                <a:lnTo>
                  <a:pt x="169747" y="0"/>
                </a:lnTo>
                <a:lnTo>
                  <a:pt x="339494" y="198572"/>
                </a:lnTo>
                <a:lnTo>
                  <a:pt x="169747" y="397144"/>
                </a:lnTo>
                <a:lnTo>
                  <a:pt x="169747" y="317715"/>
                </a:lnTo>
                <a:lnTo>
                  <a:pt x="0" y="317715"/>
                </a:lnTo>
                <a:lnTo>
                  <a:pt x="0" y="79429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79429" rIns="101848" bIns="79429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400" kern="1200"/>
          </a:p>
        </p:txBody>
      </p:sp>
    </p:spTree>
    <p:extLst>
      <p:ext uri="{BB962C8B-B14F-4D97-AF65-F5344CB8AC3E}">
        <p14:creationId xmlns:p14="http://schemas.microsoft.com/office/powerpoint/2010/main" val="911907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55574" y="860541"/>
            <a:ext cx="8928267" cy="1134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实践团长点击项目申报，用</a:t>
            </a:r>
            <a:r>
              <a:rPr lang="en-US" altLang="zh-CN" sz="2400" dirty="0" err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Jaccount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登录，完成社会实践项目立项</a:t>
            </a:r>
            <a:endParaRPr lang="en-US" altLang="zh-CN" sz="24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注意：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项目申报表，请务必在电脑端登录填写</a:t>
            </a:r>
            <a:endParaRPr lang="en-US" altLang="zh-CN" sz="2400" b="1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标题 2"/>
          <p:cNvSpPr>
            <a:spLocks noGrp="1"/>
          </p:cNvSpPr>
          <p:nvPr>
            <p:ph type="title" idx="4294967295"/>
          </p:nvPr>
        </p:nvSpPr>
        <p:spPr>
          <a:xfrm>
            <a:off x="0" y="367660"/>
            <a:ext cx="3868615" cy="476250"/>
          </a:xfrm>
          <a:prstGeom prst="rect">
            <a:avLst/>
          </a:prstGeom>
        </p:spPr>
        <p:txBody>
          <a:bodyPr/>
          <a:lstStyle/>
          <a:p>
            <a:r>
              <a:rPr lang="en-US" altLang="zh-CN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实践团长发起立项</a:t>
            </a:r>
          </a:p>
        </p:txBody>
      </p:sp>
      <p:sp>
        <p:nvSpPr>
          <p:cNvPr id="2" name="AutoShape 2" descr="Scan me!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AutoShape 6" descr="Scan me!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C9F04B74-4B68-BD46-88D3-C14A1D9AF3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240" y="2180506"/>
            <a:ext cx="5393520" cy="4091838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23036B60-15F3-F341-8702-DB4F3EF0733E}"/>
              </a:ext>
            </a:extLst>
          </p:cNvPr>
          <p:cNvSpPr/>
          <p:nvPr/>
        </p:nvSpPr>
        <p:spPr>
          <a:xfrm>
            <a:off x="2129883" y="4837026"/>
            <a:ext cx="1572322" cy="362857"/>
          </a:xfrm>
          <a:prstGeom prst="rect">
            <a:avLst/>
          </a:prstGeom>
          <a:noFill/>
          <a:ln w="508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916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2"/>
          <p:cNvSpPr>
            <a:spLocks noGrp="1"/>
          </p:cNvSpPr>
          <p:nvPr>
            <p:ph type="title" idx="4294967295"/>
          </p:nvPr>
        </p:nvSpPr>
        <p:spPr>
          <a:xfrm>
            <a:off x="0" y="367660"/>
            <a:ext cx="3868615" cy="476250"/>
          </a:xfrm>
          <a:prstGeom prst="rect">
            <a:avLst/>
          </a:prstGeom>
        </p:spPr>
        <p:txBody>
          <a:bodyPr/>
          <a:lstStyle/>
          <a:p>
            <a:r>
              <a:rPr lang="en-US" altLang="zh-CN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实践团长发起立项</a:t>
            </a:r>
          </a:p>
        </p:txBody>
      </p:sp>
      <p:sp>
        <p:nvSpPr>
          <p:cNvPr id="2" name="AutoShape 2" descr="Scan me!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AutoShape 6" descr="Scan me!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91EED2F-E8FF-0642-8D22-296009FA32AD}"/>
              </a:ext>
            </a:extLst>
          </p:cNvPr>
          <p:cNvSpPr txBox="1"/>
          <p:nvPr/>
        </p:nvSpPr>
        <p:spPr>
          <a:xfrm>
            <a:off x="307975" y="1051232"/>
            <a:ext cx="8189473" cy="868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注意事项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发起立项申请后，请实践团团长务必牢记</a:t>
            </a:r>
            <a:r>
              <a:rPr lang="zh-CN" altLang="en-US" sz="20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项目编号</a:t>
            </a: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zh-CN" altLang="en-US" sz="20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查询密码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F1AF82E4-C8B6-CE4F-A57E-BA72C65112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180" y="2164694"/>
            <a:ext cx="7626350" cy="849058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6A96CE16-EDE7-F248-BFFF-2CFC2B3A5DD9}"/>
              </a:ext>
            </a:extLst>
          </p:cNvPr>
          <p:cNvSpPr txBox="1"/>
          <p:nvPr/>
        </p:nvSpPr>
        <p:spPr>
          <a:xfrm>
            <a:off x="307976" y="3258515"/>
            <a:ext cx="8502636" cy="261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实践团长把项目编号、查询密码发给自己团队的成员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实践团成员根据项目编号和查询密码加入团队，填写个人信息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实践团长可通过项目编号和密码，查看加入团队的成员信息，链接：</a:t>
            </a:r>
            <a:r>
              <a:rPr lang="en-US" altLang="zh-CN" sz="2000" u="sng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https://</a:t>
            </a:r>
            <a:r>
              <a:rPr lang="en-US" altLang="zh-CN" sz="2000" u="sng" dirty="0" err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ssc.sjtu.edu.cn</a:t>
            </a:r>
            <a:r>
              <a:rPr lang="en-US" altLang="zh-CN" sz="2000" u="sng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/s/ca477895</a:t>
            </a:r>
          </a:p>
        </p:txBody>
      </p:sp>
    </p:spTree>
    <p:extLst>
      <p:ext uri="{BB962C8B-B14F-4D97-AF65-F5344CB8AC3E}">
        <p14:creationId xmlns:p14="http://schemas.microsoft.com/office/powerpoint/2010/main" val="3018572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2"/>
          <p:cNvSpPr>
            <a:spLocks noGrp="1"/>
          </p:cNvSpPr>
          <p:nvPr>
            <p:ph type="title" idx="4294967295"/>
          </p:nvPr>
        </p:nvSpPr>
        <p:spPr>
          <a:xfrm>
            <a:off x="0" y="367660"/>
            <a:ext cx="3868615" cy="476250"/>
          </a:xfrm>
          <a:prstGeom prst="rect">
            <a:avLst/>
          </a:prstGeom>
        </p:spPr>
        <p:txBody>
          <a:bodyPr/>
          <a:lstStyle/>
          <a:p>
            <a:r>
              <a:rPr lang="en-US" altLang="zh-CN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实践团长发起立项</a:t>
            </a:r>
          </a:p>
        </p:txBody>
      </p:sp>
      <p:sp>
        <p:nvSpPr>
          <p:cNvPr id="2" name="AutoShape 2" descr="Scan me!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AutoShape 6" descr="Scan me!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3FBC2502-E857-514E-BD08-AC67479A0D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455" r="36484" b="455"/>
          <a:stretch/>
        </p:blipFill>
        <p:spPr>
          <a:xfrm>
            <a:off x="5196202" y="3588955"/>
            <a:ext cx="3487423" cy="22510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9350C11E-58D1-E347-BC49-73311D09CF4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2" r="7261"/>
          <a:stretch/>
        </p:blipFill>
        <p:spPr>
          <a:xfrm>
            <a:off x="365874" y="3588955"/>
            <a:ext cx="3734433" cy="23534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75030E1C-FB08-214B-A0F2-3124417E2574}"/>
              </a:ext>
            </a:extLst>
          </p:cNvPr>
          <p:cNvSpPr txBox="1"/>
          <p:nvPr/>
        </p:nvSpPr>
        <p:spPr>
          <a:xfrm>
            <a:off x="307975" y="1051232"/>
            <a:ext cx="8189473" cy="2490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注意事项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请下载附件</a:t>
            </a:r>
            <a:r>
              <a:rPr lang="en-US" altLang="zh-CN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《2020</a:t>
            </a: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年上海交通大学暑期社会实践项目申报表</a:t>
            </a:r>
            <a:r>
              <a:rPr lang="en-US" altLang="zh-CN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》</a:t>
            </a: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填写完成后上传至“项目情况简介”。</a:t>
            </a:r>
            <a:endParaRPr lang="en-US" altLang="zh-CN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经学院审核，推荐为</a:t>
            </a:r>
            <a:r>
              <a:rPr lang="zh-CN" altLang="en-US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通识实践、行业实践重点项目</a:t>
            </a: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的团队须将纸质版，经盖章确认，</a:t>
            </a:r>
            <a:r>
              <a:rPr lang="zh-CN" altLang="en-US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由院系</a:t>
            </a: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于</a:t>
            </a:r>
            <a:r>
              <a:rPr lang="en-US" altLang="zh-CN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7</a:t>
            </a: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日前</a:t>
            </a:r>
            <a:r>
              <a:rPr lang="zh-CN" altLang="en-US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统一</a:t>
            </a: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交至校团委，不申请重点团队的无需提交纸质版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7440E326-AD04-894D-BE2F-459F437B1884}"/>
              </a:ext>
            </a:extLst>
          </p:cNvPr>
          <p:cNvSpPr/>
          <p:nvPr/>
        </p:nvSpPr>
        <p:spPr>
          <a:xfrm>
            <a:off x="460375" y="5534377"/>
            <a:ext cx="3545432" cy="408061"/>
          </a:xfrm>
          <a:prstGeom prst="rect">
            <a:avLst/>
          </a:prstGeom>
          <a:noFill/>
          <a:ln w="38100">
            <a:solidFill>
              <a:srgbClr val="C318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D99917F3-355E-1346-A762-C8B0843CC3C9}"/>
              </a:ext>
            </a:extLst>
          </p:cNvPr>
          <p:cNvSpPr/>
          <p:nvPr/>
        </p:nvSpPr>
        <p:spPr>
          <a:xfrm>
            <a:off x="5601480" y="4197213"/>
            <a:ext cx="1006956" cy="1428750"/>
          </a:xfrm>
          <a:prstGeom prst="rect">
            <a:avLst/>
          </a:prstGeom>
          <a:noFill/>
          <a:ln w="38100">
            <a:solidFill>
              <a:srgbClr val="C318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FCC5EC92-4AEE-6647-9CCC-0BF49652B677}"/>
              </a:ext>
            </a:extLst>
          </p:cNvPr>
          <p:cNvSpPr txBox="1"/>
          <p:nvPr/>
        </p:nvSpPr>
        <p:spPr>
          <a:xfrm>
            <a:off x="7345386" y="419787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/>
              <a:t>上传附件</a:t>
            </a:r>
          </a:p>
        </p:txBody>
      </p:sp>
      <p:sp>
        <p:nvSpPr>
          <p:cNvPr id="19" name="下箭头 18">
            <a:extLst>
              <a:ext uri="{FF2B5EF4-FFF2-40B4-BE49-F238E27FC236}">
                <a16:creationId xmlns:a16="http://schemas.microsoft.com/office/drawing/2014/main" id="{0AD2FCCE-46BF-544E-851C-E7AAC8AF89AB}"/>
              </a:ext>
            </a:extLst>
          </p:cNvPr>
          <p:cNvSpPr/>
          <p:nvPr/>
        </p:nvSpPr>
        <p:spPr>
          <a:xfrm>
            <a:off x="6851006" y="4197213"/>
            <a:ext cx="492965" cy="534721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下箭头 19">
            <a:extLst>
              <a:ext uri="{FF2B5EF4-FFF2-40B4-BE49-F238E27FC236}">
                <a16:creationId xmlns:a16="http://schemas.microsoft.com/office/drawing/2014/main" id="{429E2D87-EDB2-1D4C-9601-DB94133A01E6}"/>
              </a:ext>
            </a:extLst>
          </p:cNvPr>
          <p:cNvSpPr/>
          <p:nvPr/>
        </p:nvSpPr>
        <p:spPr>
          <a:xfrm rot="16200000">
            <a:off x="4517298" y="5473974"/>
            <a:ext cx="408059" cy="528868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735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97D54994-46C4-C74C-A4E8-C865659934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814" y="3208583"/>
            <a:ext cx="2722336" cy="2390528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6E8473A8-7976-3442-82DE-077A64F05B7D}"/>
              </a:ext>
            </a:extLst>
          </p:cNvPr>
          <p:cNvSpPr txBox="1"/>
          <p:nvPr/>
        </p:nvSpPr>
        <p:spPr>
          <a:xfrm>
            <a:off x="1487469" y="585775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/>
              <a:t>输入编号密码</a:t>
            </a:r>
          </a:p>
        </p:txBody>
      </p:sp>
      <p:sp>
        <p:nvSpPr>
          <p:cNvPr id="22" name="下箭头 21">
            <a:extLst>
              <a:ext uri="{FF2B5EF4-FFF2-40B4-BE49-F238E27FC236}">
                <a16:creationId xmlns:a16="http://schemas.microsoft.com/office/drawing/2014/main" id="{4A2838D5-6FBB-EF4E-9308-41EA7A933820}"/>
              </a:ext>
            </a:extLst>
          </p:cNvPr>
          <p:cNvSpPr/>
          <p:nvPr/>
        </p:nvSpPr>
        <p:spPr>
          <a:xfrm rot="10800000">
            <a:off x="2025816" y="5280441"/>
            <a:ext cx="492965" cy="534721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CB505F9-CB06-F94A-9BE4-47059E6B6CD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94"/>
          <a:stretch/>
        </p:blipFill>
        <p:spPr>
          <a:xfrm>
            <a:off x="5271634" y="3013911"/>
            <a:ext cx="3576531" cy="3213172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:a16="http://schemas.microsoft.com/office/drawing/2014/main" id="{95B9F306-27D2-AB4F-A28B-B0BE3A908010}"/>
              </a:ext>
            </a:extLst>
          </p:cNvPr>
          <p:cNvSpPr/>
          <p:nvPr/>
        </p:nvSpPr>
        <p:spPr>
          <a:xfrm>
            <a:off x="8362603" y="6014407"/>
            <a:ext cx="485561" cy="212675"/>
          </a:xfrm>
          <a:prstGeom prst="rect">
            <a:avLst/>
          </a:prstGeom>
          <a:noFill/>
          <a:ln w="38100">
            <a:solidFill>
              <a:srgbClr val="C318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D128BD0E-42CF-514C-8FED-1CFDFC093891}"/>
              </a:ext>
            </a:extLst>
          </p:cNvPr>
          <p:cNvSpPr txBox="1"/>
          <p:nvPr/>
        </p:nvSpPr>
        <p:spPr>
          <a:xfrm>
            <a:off x="7808605" y="500965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/>
              <a:t>修改按钮</a:t>
            </a:r>
          </a:p>
        </p:txBody>
      </p:sp>
      <p:sp>
        <p:nvSpPr>
          <p:cNvPr id="25" name="下箭头 24">
            <a:extLst>
              <a:ext uri="{FF2B5EF4-FFF2-40B4-BE49-F238E27FC236}">
                <a16:creationId xmlns:a16="http://schemas.microsoft.com/office/drawing/2014/main" id="{FB744242-2F2F-E44C-9A50-BBC6DE7F47E8}"/>
              </a:ext>
            </a:extLst>
          </p:cNvPr>
          <p:cNvSpPr/>
          <p:nvPr/>
        </p:nvSpPr>
        <p:spPr>
          <a:xfrm>
            <a:off x="8353237" y="5446435"/>
            <a:ext cx="492965" cy="534721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标题 2">
            <a:extLst>
              <a:ext uri="{FF2B5EF4-FFF2-40B4-BE49-F238E27FC236}">
                <a16:creationId xmlns:a16="http://schemas.microsoft.com/office/drawing/2014/main" id="{2ECE693D-E525-B74B-B178-664097691E6F}"/>
              </a:ext>
            </a:extLst>
          </p:cNvPr>
          <p:cNvSpPr txBox="1">
            <a:spLocks/>
          </p:cNvSpPr>
          <p:nvPr/>
        </p:nvSpPr>
        <p:spPr>
          <a:xfrm>
            <a:off x="0" y="367660"/>
            <a:ext cx="3868615" cy="476250"/>
          </a:xfrm>
          <a:prstGeom prst="rect">
            <a:avLst/>
          </a:prstGeom>
        </p:spPr>
        <p:txBody>
          <a:bodyPr/>
          <a:lstStyle>
            <a:lvl1pPr algn="ctr" defTabSz="914400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3429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6858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0287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3716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实践团长发起立项</a:t>
            </a:r>
            <a:endParaRPr lang="zh-CN" altLang="en-US" sz="2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4B07F21-ED53-430C-A86C-14B6057DF896}"/>
              </a:ext>
            </a:extLst>
          </p:cNvPr>
          <p:cNvSpPr txBox="1"/>
          <p:nvPr/>
        </p:nvSpPr>
        <p:spPr>
          <a:xfrm>
            <a:off x="364055" y="1076453"/>
            <a:ext cx="8552546" cy="18030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查看信息和实践时间修改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因立项时不确定具体出行时间，系统提供立项完成后，修改项目起止时间信息的端口，修改链接如下：</a:t>
            </a:r>
            <a:endParaRPr lang="en-US" altLang="zh-CN" sz="16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zh-CN" sz="1600" u="sng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https://</a:t>
            </a:r>
            <a:r>
              <a:rPr lang="en" altLang="zh-CN" sz="1600" u="sng" dirty="0" err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ssc.sjtu.edu.cn</a:t>
            </a:r>
            <a:r>
              <a:rPr lang="en" altLang="zh-CN" sz="1600" u="sng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/s/06b16604</a:t>
            </a:r>
            <a:endParaRPr lang="en-US" altLang="zh-CN" sz="16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实践团长可通过上述链接，输入对应项目编号及密码，申报最终的出行时间</a:t>
            </a:r>
            <a:endParaRPr lang="en-US" altLang="zh-CN" sz="16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97765"/>
      </p:ext>
    </p:extLst>
  </p:cSld>
  <p:clrMapOvr>
    <a:masterClrMapping/>
  </p:clrMapOvr>
</p:sld>
</file>

<file path=ppt/theme/theme1.xml><?xml version="1.0" encoding="utf-8"?>
<a:theme xmlns:a="http://schemas.openxmlformats.org/drawingml/2006/main" name="2016-VI主题">
  <a:themeElements>
    <a:clrScheme name="VI统一色">
      <a:dk1>
        <a:srgbClr val="000000"/>
      </a:dk1>
      <a:lt1>
        <a:srgbClr val="FFFFFF"/>
      </a:lt1>
      <a:dk2>
        <a:srgbClr val="BD9F68"/>
      </a:dk2>
      <a:lt2>
        <a:srgbClr val="B5B5B6"/>
      </a:lt2>
      <a:accent1>
        <a:srgbClr val="C8161E"/>
      </a:accent1>
      <a:accent2>
        <a:srgbClr val="F08300"/>
      </a:accent2>
      <a:accent3>
        <a:srgbClr val="FDD000"/>
      </a:accent3>
      <a:accent4>
        <a:srgbClr val="338D27"/>
      </a:accent4>
      <a:accent5>
        <a:srgbClr val="0086D1"/>
      </a:accent5>
      <a:accent6>
        <a:srgbClr val="004098"/>
      </a:accent6>
      <a:hlink>
        <a:srgbClr val="B5B5B6"/>
      </a:hlink>
      <a:folHlink>
        <a:srgbClr val="BD9F68"/>
      </a:folHlink>
    </a:clrScheme>
    <a:fontScheme name="雅黑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016-VI主题" id="{5AE3302E-EAD3-4AF6-9B05-44D5CA6E31FB}" vid="{55D1CDEE-FEEF-4D3E-ACCF-BFCE645E4B05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8_自定义设计方案">
  <a:themeElements>
    <a:clrScheme name="自定义 5">
      <a:dk1>
        <a:srgbClr val="A80000"/>
      </a:dk1>
      <a:lt1>
        <a:srgbClr val="FFFFFF"/>
      </a:lt1>
      <a:dk2>
        <a:srgbClr val="000000"/>
      </a:dk2>
      <a:lt2>
        <a:srgbClr val="E7E6E6"/>
      </a:lt2>
      <a:accent1>
        <a:srgbClr val="1B1C21"/>
      </a:accent1>
      <a:accent2>
        <a:srgbClr val="44546A"/>
      </a:accent2>
      <a:accent3>
        <a:srgbClr val="1F4D78"/>
      </a:accent3>
      <a:accent4>
        <a:srgbClr val="A80000"/>
      </a:accent4>
      <a:accent5>
        <a:srgbClr val="FFC000"/>
      </a:accent5>
      <a:accent6>
        <a:srgbClr val="A5A5A5"/>
      </a:accent6>
      <a:hlink>
        <a:srgbClr val="196E7D"/>
      </a:hlink>
      <a:folHlink>
        <a:srgbClr val="960F14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光面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 w="19050" cmpd="sng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演示文稿2" id="{22092B66-1410-4472-A2A1-9273F2975C60}" vid="{CD155F2F-A644-4B22-96EF-B0E4D178AC9A}"/>
    </a:ext>
  </a:extLst>
</a:theme>
</file>

<file path=ppt/theme/theme4.xml><?xml version="1.0" encoding="utf-8"?>
<a:theme xmlns:a="http://schemas.openxmlformats.org/drawingml/2006/main" name="9_自定义设计方案">
  <a:themeElements>
    <a:clrScheme name="自定义 5">
      <a:dk1>
        <a:srgbClr val="A80000"/>
      </a:dk1>
      <a:lt1>
        <a:srgbClr val="FFFFFF"/>
      </a:lt1>
      <a:dk2>
        <a:srgbClr val="000000"/>
      </a:dk2>
      <a:lt2>
        <a:srgbClr val="E7E6E6"/>
      </a:lt2>
      <a:accent1>
        <a:srgbClr val="1B1C21"/>
      </a:accent1>
      <a:accent2>
        <a:srgbClr val="44546A"/>
      </a:accent2>
      <a:accent3>
        <a:srgbClr val="1F4D78"/>
      </a:accent3>
      <a:accent4>
        <a:srgbClr val="A80000"/>
      </a:accent4>
      <a:accent5>
        <a:srgbClr val="FFC000"/>
      </a:accent5>
      <a:accent6>
        <a:srgbClr val="A5A5A5"/>
      </a:accent6>
      <a:hlink>
        <a:srgbClr val="196E7D"/>
      </a:hlink>
      <a:folHlink>
        <a:srgbClr val="960F14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光面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 w="19050" cmpd="sng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演示文稿2" id="{22092B66-1410-4472-A2A1-9273F2975C60}" vid="{CD155F2F-A644-4B22-96EF-B0E4D178AC9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2016-VI主题</Template>
  <TotalTime>14210</TotalTime>
  <Words>734</Words>
  <Application>Microsoft Office PowerPoint</Application>
  <PresentationFormat>全屏显示(4:3)</PresentationFormat>
  <Paragraphs>70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等线</vt:lpstr>
      <vt:lpstr>等线 Light</vt:lpstr>
      <vt:lpstr>微软雅黑</vt:lpstr>
      <vt:lpstr>Arial</vt:lpstr>
      <vt:lpstr>Calibri</vt:lpstr>
      <vt:lpstr>Segoe UI</vt:lpstr>
      <vt:lpstr>Times New Roman</vt:lpstr>
      <vt:lpstr>2016-VI主题</vt:lpstr>
      <vt:lpstr>自定义设计方案</vt:lpstr>
      <vt:lpstr>8_自定义设计方案</vt:lpstr>
      <vt:lpstr>9_自定义设计方案</vt:lpstr>
      <vt:lpstr>2020年暑期社会实践线上报名系统 使用手册</vt:lpstr>
      <vt:lpstr>PowerPoint 演示文稿</vt:lpstr>
      <vt:lpstr>PowerPoint 演示文稿</vt:lpstr>
      <vt:lpstr>PowerPoint 演示文稿</vt:lpstr>
      <vt:lpstr>总体流程</vt:lpstr>
      <vt:lpstr>1. 实践团长发起立项</vt:lpstr>
      <vt:lpstr>1. 实践团长发起立项</vt:lpstr>
      <vt:lpstr>1. 实践团长发起立项</vt:lpstr>
      <vt:lpstr>PowerPoint 演示文稿</vt:lpstr>
      <vt:lpstr>1. 实践团长发起立项</vt:lpstr>
      <vt:lpstr>2. 实践团成员填写信息表</vt:lpstr>
      <vt:lpstr>PowerPoint 演示文稿</vt:lpstr>
      <vt:lpstr>2. 实践团成员填写信息表</vt:lpstr>
      <vt:lpstr>PowerPoint 演示文稿</vt:lpstr>
      <vt:lpstr>PowerPoint 演示文稿</vt:lpstr>
      <vt:lpstr>2020年暑期社会实践线上报名系统 使用手册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Windows User</cp:lastModifiedBy>
  <cp:revision>400</cp:revision>
  <dcterms:created xsi:type="dcterms:W3CDTF">2016-01-21T16:32:22Z</dcterms:created>
  <dcterms:modified xsi:type="dcterms:W3CDTF">2020-06-08T05:46:40Z</dcterms:modified>
</cp:coreProperties>
</file>