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10907713" cy="15335250"/>
  <p:notesSz cx="6858000" cy="9144000"/>
  <p:embeddedFontLst>
    <p:embeddedFont>
      <p:font typeface="Arial Unicode MS" panose="020B0604020202020204" pitchFamily="34" charset="-122"/>
      <p:regular r:id="rId5"/>
    </p:embeddedFont>
  </p:embeddedFontLst>
  <p:custDataLst>
    <p:tags r:id="rId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94" userDrawn="1">
          <p15:clr>
            <a:srgbClr val="A4A3A4"/>
          </p15:clr>
        </p15:guide>
        <p15:guide id="2" pos="34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5E8C"/>
    <a:srgbClr val="33B0B9"/>
    <a:srgbClr val="12467A"/>
    <a:srgbClr val="035183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 showGuides="1">
      <p:cViewPr varScale="1">
        <p:scale>
          <a:sx n="44" d="100"/>
          <a:sy n="44" d="100"/>
        </p:scale>
        <p:origin x="1924" y="68"/>
      </p:cViewPr>
      <p:guideLst>
        <p:guide orient="horz" pos="4794"/>
        <p:guide pos="34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font" Target="fonts/font1.fntdata"/><Relationship Id="rId10" Type="http://schemas.openxmlformats.org/officeDocument/2006/relationships/tableStyles" Target="tableStyles.xml"/><Relationship Id="rId4" Type="http://schemas.openxmlformats.org/officeDocument/2006/relationships/handoutMaster" Target="handoutMasters/handout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1486" y="1143000"/>
            <a:ext cx="2195029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2509728"/>
            <a:ext cx="9271556" cy="5338939"/>
          </a:xfrm>
        </p:spPr>
        <p:txBody>
          <a:bodyPr anchor="b"/>
          <a:lstStyle>
            <a:lvl1pPr algn="ctr">
              <a:defRPr sz="715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4" y="8054557"/>
            <a:ext cx="8180785" cy="3702468"/>
          </a:xfrm>
        </p:spPr>
        <p:txBody>
          <a:bodyPr/>
          <a:lstStyle>
            <a:lvl1pPr marL="0" indent="0" algn="ctr">
              <a:buNone/>
              <a:defRPr sz="2865"/>
            </a:lvl1pPr>
            <a:lvl2pPr marL="545465" indent="0" algn="ctr">
              <a:buNone/>
              <a:defRPr sz="2385"/>
            </a:lvl2pPr>
            <a:lvl3pPr marL="1090930" indent="0" algn="ctr">
              <a:buNone/>
              <a:defRPr sz="2145"/>
            </a:lvl3pPr>
            <a:lvl4pPr marL="1636395" indent="0" algn="ctr">
              <a:buNone/>
              <a:defRPr sz="1910"/>
            </a:lvl4pPr>
            <a:lvl5pPr marL="2181860" indent="0" algn="ctr">
              <a:buNone/>
              <a:defRPr sz="1910"/>
            </a:lvl5pPr>
            <a:lvl6pPr marL="2726690" indent="0" algn="ctr">
              <a:buNone/>
              <a:defRPr sz="1910"/>
            </a:lvl6pPr>
            <a:lvl7pPr marL="3272155" indent="0" algn="ctr">
              <a:buNone/>
              <a:defRPr sz="1910"/>
            </a:lvl7pPr>
            <a:lvl8pPr marL="3817620" indent="0" algn="ctr">
              <a:buNone/>
              <a:defRPr sz="1910"/>
            </a:lvl8pPr>
            <a:lvl9pPr marL="4363085" indent="0" algn="ctr">
              <a:buNone/>
              <a:defRPr sz="191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816460"/>
            <a:ext cx="2351976" cy="1299591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816460"/>
            <a:ext cx="6919580" cy="1299591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3823167"/>
            <a:ext cx="9407902" cy="6379037"/>
          </a:xfrm>
        </p:spPr>
        <p:txBody>
          <a:bodyPr anchor="b"/>
          <a:lstStyle>
            <a:lvl1pPr>
              <a:defRPr sz="715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10262552"/>
            <a:ext cx="9407902" cy="3354585"/>
          </a:xfrm>
        </p:spPr>
        <p:txBody>
          <a:bodyPr/>
          <a:lstStyle>
            <a:lvl1pPr marL="0" indent="0">
              <a:buNone/>
              <a:defRPr sz="2865">
                <a:solidFill>
                  <a:schemeClr val="tx1"/>
                </a:solidFill>
              </a:defRPr>
            </a:lvl1pPr>
            <a:lvl2pPr marL="545465" indent="0">
              <a:buNone/>
              <a:defRPr sz="2385">
                <a:solidFill>
                  <a:schemeClr val="tx1">
                    <a:tint val="75000"/>
                  </a:schemeClr>
                </a:solidFill>
              </a:defRPr>
            </a:lvl2pPr>
            <a:lvl3pPr marL="1090930" indent="0">
              <a:buNone/>
              <a:defRPr sz="2145">
                <a:solidFill>
                  <a:schemeClr val="tx1">
                    <a:tint val="75000"/>
                  </a:schemeClr>
                </a:solidFill>
              </a:defRPr>
            </a:lvl3pPr>
            <a:lvl4pPr marL="1636395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4pPr>
            <a:lvl5pPr marL="2181860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5pPr>
            <a:lvl6pPr marL="2726690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6pPr>
            <a:lvl7pPr marL="3272155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7pPr>
            <a:lvl8pPr marL="3817620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8pPr>
            <a:lvl9pPr marL="4363085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4082300"/>
            <a:ext cx="4635778" cy="9730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4082300"/>
            <a:ext cx="4635778" cy="9730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816464"/>
            <a:ext cx="9407902" cy="296410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3759267"/>
            <a:ext cx="4614473" cy="1842359"/>
          </a:xfrm>
        </p:spPr>
        <p:txBody>
          <a:bodyPr anchor="b"/>
          <a:lstStyle>
            <a:lvl1pPr marL="0" indent="0">
              <a:buNone/>
              <a:defRPr sz="2865" b="1"/>
            </a:lvl1pPr>
            <a:lvl2pPr marL="545465" indent="0">
              <a:buNone/>
              <a:defRPr sz="2385" b="1"/>
            </a:lvl2pPr>
            <a:lvl3pPr marL="1090930" indent="0">
              <a:buNone/>
              <a:defRPr sz="2145" b="1"/>
            </a:lvl3pPr>
            <a:lvl4pPr marL="1636395" indent="0">
              <a:buNone/>
              <a:defRPr sz="1910" b="1"/>
            </a:lvl4pPr>
            <a:lvl5pPr marL="2181860" indent="0">
              <a:buNone/>
              <a:defRPr sz="1910" b="1"/>
            </a:lvl5pPr>
            <a:lvl6pPr marL="2726690" indent="0">
              <a:buNone/>
              <a:defRPr sz="1910" b="1"/>
            </a:lvl6pPr>
            <a:lvl7pPr marL="3272155" indent="0">
              <a:buNone/>
              <a:defRPr sz="1910" b="1"/>
            </a:lvl7pPr>
            <a:lvl8pPr marL="3817620" indent="0">
              <a:buNone/>
              <a:defRPr sz="1910" b="1"/>
            </a:lvl8pPr>
            <a:lvl9pPr marL="4363085" indent="0">
              <a:buNone/>
              <a:defRPr sz="191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5601626"/>
            <a:ext cx="4614473" cy="823914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3759267"/>
            <a:ext cx="4637199" cy="1842359"/>
          </a:xfrm>
        </p:spPr>
        <p:txBody>
          <a:bodyPr anchor="b"/>
          <a:lstStyle>
            <a:lvl1pPr marL="0" indent="0">
              <a:buNone/>
              <a:defRPr sz="2865" b="1"/>
            </a:lvl1pPr>
            <a:lvl2pPr marL="545465" indent="0">
              <a:buNone/>
              <a:defRPr sz="2385" b="1"/>
            </a:lvl2pPr>
            <a:lvl3pPr marL="1090930" indent="0">
              <a:buNone/>
              <a:defRPr sz="2145" b="1"/>
            </a:lvl3pPr>
            <a:lvl4pPr marL="1636395" indent="0">
              <a:buNone/>
              <a:defRPr sz="1910" b="1"/>
            </a:lvl4pPr>
            <a:lvl5pPr marL="2181860" indent="0">
              <a:buNone/>
              <a:defRPr sz="1910" b="1"/>
            </a:lvl5pPr>
            <a:lvl6pPr marL="2726690" indent="0">
              <a:buNone/>
              <a:defRPr sz="1910" b="1"/>
            </a:lvl6pPr>
            <a:lvl7pPr marL="3272155" indent="0">
              <a:buNone/>
              <a:defRPr sz="1910" b="1"/>
            </a:lvl7pPr>
            <a:lvl8pPr marL="3817620" indent="0">
              <a:buNone/>
              <a:defRPr sz="1910" b="1"/>
            </a:lvl8pPr>
            <a:lvl9pPr marL="4363085" indent="0">
              <a:buNone/>
              <a:defRPr sz="191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5601626"/>
            <a:ext cx="4637199" cy="823914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1022350"/>
            <a:ext cx="3518021" cy="3578225"/>
          </a:xfrm>
        </p:spPr>
        <p:txBody>
          <a:bodyPr anchor="b"/>
          <a:lstStyle>
            <a:lvl1pPr>
              <a:defRPr sz="381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2207995"/>
            <a:ext cx="5522030" cy="10897967"/>
          </a:xfrm>
        </p:spPr>
        <p:txBody>
          <a:bodyPr/>
          <a:lstStyle>
            <a:lvl1pPr>
              <a:defRPr sz="3815"/>
            </a:lvl1pPr>
            <a:lvl2pPr>
              <a:defRPr sz="3340"/>
            </a:lvl2pPr>
            <a:lvl3pPr>
              <a:defRPr sz="2865"/>
            </a:lvl3pPr>
            <a:lvl4pPr>
              <a:defRPr sz="2385"/>
            </a:lvl4pPr>
            <a:lvl5pPr>
              <a:defRPr sz="2385"/>
            </a:lvl5pPr>
            <a:lvl6pPr>
              <a:defRPr sz="2385"/>
            </a:lvl6pPr>
            <a:lvl7pPr>
              <a:defRPr sz="2385"/>
            </a:lvl7pPr>
            <a:lvl8pPr>
              <a:defRPr sz="2385"/>
            </a:lvl8pPr>
            <a:lvl9pPr>
              <a:defRPr sz="238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4600575"/>
            <a:ext cx="3518021" cy="8523134"/>
          </a:xfrm>
        </p:spPr>
        <p:txBody>
          <a:bodyPr/>
          <a:lstStyle>
            <a:lvl1pPr marL="0" indent="0">
              <a:buNone/>
              <a:defRPr sz="1910"/>
            </a:lvl1pPr>
            <a:lvl2pPr marL="545465" indent="0">
              <a:buNone/>
              <a:defRPr sz="1670"/>
            </a:lvl2pPr>
            <a:lvl3pPr marL="1090930" indent="0">
              <a:buNone/>
              <a:defRPr sz="1430"/>
            </a:lvl3pPr>
            <a:lvl4pPr marL="1636395" indent="0">
              <a:buNone/>
              <a:defRPr sz="1195"/>
            </a:lvl4pPr>
            <a:lvl5pPr marL="2181860" indent="0">
              <a:buNone/>
              <a:defRPr sz="1195"/>
            </a:lvl5pPr>
            <a:lvl6pPr marL="2726690" indent="0">
              <a:buNone/>
              <a:defRPr sz="1195"/>
            </a:lvl6pPr>
            <a:lvl7pPr marL="3272155" indent="0">
              <a:buNone/>
              <a:defRPr sz="1195"/>
            </a:lvl7pPr>
            <a:lvl8pPr marL="3817620" indent="0">
              <a:buNone/>
              <a:defRPr sz="1195"/>
            </a:lvl8pPr>
            <a:lvl9pPr marL="4363085" indent="0">
              <a:buNone/>
              <a:defRPr sz="119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1022350"/>
            <a:ext cx="3518021" cy="3578225"/>
          </a:xfrm>
        </p:spPr>
        <p:txBody>
          <a:bodyPr anchor="b"/>
          <a:lstStyle>
            <a:lvl1pPr>
              <a:defRPr sz="381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2207995"/>
            <a:ext cx="5522030" cy="10897967"/>
          </a:xfrm>
        </p:spPr>
        <p:txBody>
          <a:bodyPr anchor="t"/>
          <a:lstStyle>
            <a:lvl1pPr marL="0" indent="0">
              <a:buNone/>
              <a:defRPr sz="3815"/>
            </a:lvl1pPr>
            <a:lvl2pPr marL="545465" indent="0">
              <a:buNone/>
              <a:defRPr sz="3340"/>
            </a:lvl2pPr>
            <a:lvl3pPr marL="1090930" indent="0">
              <a:buNone/>
              <a:defRPr sz="2865"/>
            </a:lvl3pPr>
            <a:lvl4pPr marL="1636395" indent="0">
              <a:buNone/>
              <a:defRPr sz="2385"/>
            </a:lvl4pPr>
            <a:lvl5pPr marL="2181860" indent="0">
              <a:buNone/>
              <a:defRPr sz="2385"/>
            </a:lvl5pPr>
            <a:lvl6pPr marL="2726690" indent="0">
              <a:buNone/>
              <a:defRPr sz="2385"/>
            </a:lvl6pPr>
            <a:lvl7pPr marL="3272155" indent="0">
              <a:buNone/>
              <a:defRPr sz="2385"/>
            </a:lvl7pPr>
            <a:lvl8pPr marL="3817620" indent="0">
              <a:buNone/>
              <a:defRPr sz="2385"/>
            </a:lvl8pPr>
            <a:lvl9pPr marL="4363085" indent="0">
              <a:buNone/>
              <a:defRPr sz="238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4600575"/>
            <a:ext cx="3518021" cy="8523134"/>
          </a:xfrm>
        </p:spPr>
        <p:txBody>
          <a:bodyPr/>
          <a:lstStyle>
            <a:lvl1pPr marL="0" indent="0">
              <a:buNone/>
              <a:defRPr sz="1910"/>
            </a:lvl1pPr>
            <a:lvl2pPr marL="545465" indent="0">
              <a:buNone/>
              <a:defRPr sz="1670"/>
            </a:lvl2pPr>
            <a:lvl3pPr marL="1090930" indent="0">
              <a:buNone/>
              <a:defRPr sz="1430"/>
            </a:lvl3pPr>
            <a:lvl4pPr marL="1636395" indent="0">
              <a:buNone/>
              <a:defRPr sz="1195"/>
            </a:lvl4pPr>
            <a:lvl5pPr marL="2181860" indent="0">
              <a:buNone/>
              <a:defRPr sz="1195"/>
            </a:lvl5pPr>
            <a:lvl6pPr marL="2726690" indent="0">
              <a:buNone/>
              <a:defRPr sz="1195"/>
            </a:lvl6pPr>
            <a:lvl7pPr marL="3272155" indent="0">
              <a:buNone/>
              <a:defRPr sz="1195"/>
            </a:lvl7pPr>
            <a:lvl8pPr marL="3817620" indent="0">
              <a:buNone/>
              <a:defRPr sz="1195"/>
            </a:lvl8pPr>
            <a:lvl9pPr marL="4363085" indent="0">
              <a:buNone/>
              <a:defRPr sz="119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816464"/>
            <a:ext cx="9407902" cy="2964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4082300"/>
            <a:ext cx="9407902" cy="973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08666-46FF-4B4D-8E50-D15DF82F5A2D}" type="datetimeFigureOut">
              <a:rPr lang="zh-CN" altLang="en-US" smtClean="0"/>
              <a:t>2026/1/14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14213508"/>
            <a:ext cx="3681353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090930" rtl="0" eaLnBrk="1" latinLnBrk="0" hangingPunct="1">
        <a:lnSpc>
          <a:spcPct val="90000"/>
        </a:lnSpc>
        <a:spcBef>
          <a:spcPct val="0"/>
        </a:spcBef>
        <a:buNone/>
        <a:defRPr sz="52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415" indent="-272415" algn="l" defTabSz="1090930" rtl="0" eaLnBrk="1" latinLnBrk="0" hangingPunct="1">
        <a:lnSpc>
          <a:spcPct val="90000"/>
        </a:lnSpc>
        <a:spcBef>
          <a:spcPts val="1195"/>
        </a:spcBef>
        <a:buFont typeface="Arial" panose="020B0606020202030204" pitchFamily="34" charset="0"/>
        <a:buChar char="•"/>
        <a:defRPr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7880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6020202030204" pitchFamily="34" charset="0"/>
        <a:buChar char="•"/>
        <a:defRPr sz="2865" kern="1200">
          <a:solidFill>
            <a:schemeClr val="tx1"/>
          </a:solidFill>
          <a:latin typeface="+mn-lt"/>
          <a:ea typeface="+mn-ea"/>
          <a:cs typeface="+mn-cs"/>
        </a:defRPr>
      </a:lvl2pPr>
      <a:lvl3pPr marL="1363345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6020202030204" pitchFamily="34" charset="0"/>
        <a:buChar char="•"/>
        <a:defRPr sz="2385" kern="1200">
          <a:solidFill>
            <a:schemeClr val="tx1"/>
          </a:solidFill>
          <a:latin typeface="+mn-lt"/>
          <a:ea typeface="+mn-ea"/>
          <a:cs typeface="+mn-cs"/>
        </a:defRPr>
      </a:lvl3pPr>
      <a:lvl4pPr marL="1908810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602020203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4pPr>
      <a:lvl5pPr marL="2454275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602020203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5pPr>
      <a:lvl6pPr marL="2999740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602020203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6pPr>
      <a:lvl7pPr marL="3545205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602020203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7pPr>
      <a:lvl8pPr marL="4090670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602020203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8pPr>
      <a:lvl9pPr marL="4636135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602020203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1pPr>
      <a:lvl2pPr marL="545465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2pPr>
      <a:lvl3pPr marL="1090930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3pPr>
      <a:lvl4pPr marL="1636395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4pPr>
      <a:lvl5pPr marL="2181860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5pPr>
      <a:lvl6pPr marL="2726690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6pPr>
      <a:lvl7pPr marL="3272155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7pPr>
      <a:lvl8pPr marL="3817620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8pPr>
      <a:lvl9pPr marL="4363085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1.jp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6" Type="http://schemas.openxmlformats.org/officeDocument/2006/relationships/image" Target="../media/image4.jp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image" Target="../media/image3.jpeg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图片 79">
            <a:extLst>
              <a:ext uri="{FF2B5EF4-FFF2-40B4-BE49-F238E27FC236}">
                <a16:creationId xmlns:a16="http://schemas.microsoft.com/office/drawing/2014/main" id="{CF2E9356-E0FD-F6AF-E294-65EB5235FA1F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28" t="14486" r="16576" b="9158"/>
          <a:stretch>
            <a:fillRect/>
          </a:stretch>
        </p:blipFill>
        <p:spPr>
          <a:xfrm>
            <a:off x="719935" y="8327287"/>
            <a:ext cx="4670962" cy="2938505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2043271" y="1816169"/>
            <a:ext cx="5543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Arial Unicode MS" panose="020B0604020202020204" charset="-122"/>
                <a:ea typeface="Arial Unicode MS" panose="020B0604020202020204" charset="-122"/>
              </a:rPr>
              <a:t>叶菜洁净化处理一体机</a:t>
            </a: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2043271" y="2274162"/>
            <a:ext cx="5543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Arial Unicode MS" panose="020B0604020202020204" charset="-122"/>
                <a:ea typeface="Arial Unicode MS" panose="020B0604020202020204" charset="-122"/>
              </a:rPr>
              <a:t>张毅、刘鹏涛、武晨阳、赵昕宇、郝佳祺</a:t>
            </a: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2043271" y="2695264"/>
            <a:ext cx="5543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Arial Unicode MS" panose="020B0604020202020204" charset="-122"/>
                <a:ea typeface="Arial Unicode MS" panose="020B0604020202020204" charset="-122"/>
              </a:rPr>
              <a:t>盛鑫军 </a:t>
            </a:r>
          </a:p>
        </p:txBody>
      </p:sp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9413875" y="1743351"/>
            <a:ext cx="1267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0E5E8C"/>
                </a:solidFill>
                <a:latin typeface="Arial Unicode MS" panose="020B0604020202020204" charset="-122"/>
                <a:ea typeface="Arial Unicode MS" panose="020B0604020202020204" charset="-122"/>
              </a:rPr>
              <a:t>C-17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828040" y="3947796"/>
            <a:ext cx="4506595" cy="2223215"/>
            <a:chOff x="821184" y="4103349"/>
            <a:chExt cx="4596927" cy="2128694"/>
          </a:xfrm>
        </p:grpSpPr>
        <p:sp>
          <p:nvSpPr>
            <p:cNvPr id="10" name="文本框 9"/>
            <p:cNvSpPr txBox="1"/>
            <p:nvPr>
              <p:custDataLst>
                <p:tags r:id="rId10"/>
              </p:custDataLst>
            </p:nvPr>
          </p:nvSpPr>
          <p:spPr>
            <a:xfrm>
              <a:off x="821184" y="4103349"/>
              <a:ext cx="4450404" cy="418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</a:pPr>
              <a:r>
                <a:rPr lang="en-US" altLang="zh-CN" b="1" dirty="0">
                  <a:latin typeface="Arial Unicode MS" panose="020B0604020202020204" charset="-122"/>
                  <a:ea typeface="Arial Unicode MS" panose="020B0604020202020204" charset="-122"/>
                </a:rPr>
                <a:t>1. </a:t>
              </a:r>
              <a:r>
                <a:rPr lang="zh-CN" altLang="en-US" b="1" dirty="0">
                  <a:latin typeface="Arial Unicode MS" panose="020B0604020202020204" charset="-122"/>
                  <a:ea typeface="Arial Unicode MS" panose="020B0604020202020204" charset="-122"/>
                </a:rPr>
                <a:t>项目背景</a:t>
              </a:r>
              <a:endParaRPr lang="zh-CN" altLang="en-US" b="1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endParaRPr>
            </a:p>
          </p:txBody>
        </p:sp>
        <p:sp>
          <p:nvSpPr>
            <p:cNvPr id="11" name="文本框 10"/>
            <p:cNvSpPr txBox="1"/>
            <p:nvPr>
              <p:custDataLst>
                <p:tags r:id="rId11"/>
              </p:custDataLst>
            </p:nvPr>
          </p:nvSpPr>
          <p:spPr>
            <a:xfrm>
              <a:off x="869214" y="4463895"/>
              <a:ext cx="4548897" cy="1768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spc="40" dirty="0">
                  <a:latin typeface="Arial Unicode MS" panose="020B0604020202020204" charset="-122"/>
                  <a:ea typeface="Arial Unicode MS" panose="020B0604020202020204" charset="-122"/>
                  <a:cs typeface="Arial" panose="020B0606020202030204" pitchFamily="34" charset="0"/>
                </a:rPr>
                <a:t>	</a:t>
              </a:r>
              <a:r>
                <a:rPr lang="zh-CN" altLang="en-US" sz="1600" spc="40" dirty="0">
                  <a:latin typeface="Arial Unicode MS" panose="020B0604020202020204" charset="-122"/>
                  <a:ea typeface="Arial Unicode MS" panose="020B0604020202020204" charset="-122"/>
                  <a:cs typeface="Arial" panose="020B0606020202030204" pitchFamily="34" charset="0"/>
                </a:rPr>
                <a:t>在当前净菜加工产业快速发展的背景下，清洗、切根、包装等多环节加工及冷鲜运输要求导致净菜成本偏高、生产效率受限。如何实现</a:t>
              </a:r>
              <a:r>
                <a:rPr lang="zh-CN" altLang="en-US" sz="1600" b="1" spc="40" dirty="0">
                  <a:latin typeface="Arial Unicode MS" panose="020B0604020202020204" charset="-122"/>
                  <a:ea typeface="Arial Unicode MS" panose="020B0604020202020204" charset="-122"/>
                  <a:cs typeface="Arial" panose="020B0606020202030204" pitchFamily="34" charset="0"/>
                </a:rPr>
                <a:t>更高效、低成本的净菜加工与供应</a:t>
              </a:r>
              <a:r>
                <a:rPr lang="zh-CN" altLang="en-US" sz="1600" spc="40" dirty="0">
                  <a:latin typeface="Arial Unicode MS" panose="020B0604020202020204" charset="-122"/>
                  <a:ea typeface="Arial Unicode MS" panose="020B0604020202020204" charset="-122"/>
                  <a:cs typeface="Arial" panose="020B0606020202030204" pitchFamily="34" charset="0"/>
                </a:rPr>
                <a:t>，已成为推动行业规模化发展的关键问题。</a:t>
              </a:r>
            </a:p>
            <a:p>
              <a:br>
                <a:rPr lang="zh-CN" altLang="en-US" dirty="0"/>
              </a:br>
              <a:endPara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endParaRPr>
            </a:p>
          </p:txBody>
        </p:sp>
      </p:grpSp>
      <p:sp>
        <p:nvSpPr>
          <p:cNvPr id="35" name="文本框 34"/>
          <p:cNvSpPr txBox="1"/>
          <p:nvPr>
            <p:custDataLst>
              <p:tags r:id="rId5"/>
            </p:custDataLst>
          </p:nvPr>
        </p:nvSpPr>
        <p:spPr>
          <a:xfrm>
            <a:off x="875126" y="7909593"/>
            <a:ext cx="458286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3. </a:t>
            </a:r>
            <a:r>
              <a:rPr lang="zh-CN" altLang="en-US" b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建模设计</a:t>
            </a:r>
            <a:endParaRPr lang="en-US" altLang="zh-CN" b="1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6"/>
            </p:custDataLst>
          </p:nvPr>
        </p:nvSpPr>
        <p:spPr>
          <a:xfrm>
            <a:off x="875126" y="5692140"/>
            <a:ext cx="425567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>
                <a:latin typeface="Arial Unicode MS" panose="020B0604020202020204" charset="-122"/>
                <a:ea typeface="Arial Unicode MS" panose="020B0604020202020204" charset="-122"/>
              </a:rPr>
              <a:t>2. </a:t>
            </a:r>
            <a:r>
              <a:rPr lang="zh-CN" altLang="en-US" b="1" dirty="0">
                <a:latin typeface="Arial Unicode MS" panose="020B0604020202020204" charset="-122"/>
                <a:ea typeface="Arial Unicode MS" panose="020B0604020202020204" charset="-122"/>
              </a:rPr>
              <a:t>项目方案与产品定位</a:t>
            </a:r>
            <a:endParaRPr lang="zh-CN" altLang="en-US" sz="1600" dirty="0">
              <a:latin typeface="Arial Unicode MS" panose="020B0604020202020204" charset="-122"/>
              <a:ea typeface="Arial Unicode MS" panose="020B0604020202020204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7"/>
            </p:custDataLst>
          </p:nvPr>
        </p:nvSpPr>
        <p:spPr>
          <a:xfrm>
            <a:off x="875126" y="11625256"/>
            <a:ext cx="4373149" cy="10147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清洗模块：</a:t>
            </a: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蔬菜通过空气中的传送带运送至水中，利用蔬菜</a:t>
            </a:r>
            <a:r>
              <a:rPr lang="zh-CN" altLang="en-US" sz="1600" b="1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自身浮力及铁丝引导</a:t>
            </a: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，在水中推进并通过气泡清洗，最终输送至切根模块。</a:t>
            </a:r>
            <a:endParaRPr lang="en-US" altLang="zh-CN" sz="16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  <a:p>
            <a:pPr marL="285750" indent="-285750" algn="just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切根模块</a:t>
            </a: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：采用</a:t>
            </a:r>
            <a:r>
              <a:rPr lang="zh-CN" altLang="en-US" sz="1600" b="1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视觉系统</a:t>
            </a: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定位根须位置，通过压板固定蔬菜主体，由转动刀片进行自适应精准切根。</a:t>
            </a:r>
          </a:p>
        </p:txBody>
      </p:sp>
      <p:sp>
        <p:nvSpPr>
          <p:cNvPr id="45" name="文本框 44"/>
          <p:cNvSpPr txBox="1"/>
          <p:nvPr>
            <p:custDataLst>
              <p:tags r:id="rId8"/>
            </p:custDataLst>
          </p:nvPr>
        </p:nvSpPr>
        <p:spPr>
          <a:xfrm>
            <a:off x="5724515" y="8632471"/>
            <a:ext cx="4210050" cy="191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本叶菜洁净化处理一体机创新点为：</a:t>
            </a:r>
            <a:endParaRPr lang="en-US" altLang="zh-CN" sz="16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  <a:p>
            <a:pPr marL="285750" indent="-285750">
              <a:lnSpc>
                <a:spcPct val="125000"/>
              </a:lnSpc>
              <a:buFont typeface="Arial" panose="020B0606020202030204" pitchFamily="34" charset="0"/>
              <a:buChar char="•"/>
            </a:pP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清洗模块蔬菜在传送带下方通过浮力和铁丝网引导运输，由于</a:t>
            </a:r>
            <a:r>
              <a:rPr lang="zh-CN" altLang="en-US" sz="1600" b="1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无传送带遮挡</a:t>
            </a: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，显著提高气泡清洗效率。</a:t>
            </a:r>
            <a:endParaRPr lang="en-US" altLang="zh-CN" sz="1600" b="1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  <a:p>
            <a:pPr marL="285750" indent="-285750">
              <a:lnSpc>
                <a:spcPct val="125000"/>
              </a:lnSpc>
              <a:buFont typeface="Arial" panose="020B0606020202030204" pitchFamily="34" charset="0"/>
              <a:buChar char="•"/>
            </a:pP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通过视觉识别自动检测切根位置并完成切除，</a:t>
            </a:r>
            <a:r>
              <a:rPr lang="zh-CN" altLang="en-US" sz="1600" b="1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极大节省人工成本</a:t>
            </a: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。</a:t>
            </a:r>
            <a:endParaRPr lang="en-US" altLang="zh-CN" sz="16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</p:txBody>
      </p:sp>
      <p:sp>
        <p:nvSpPr>
          <p:cNvPr id="61" name="文本框 60"/>
          <p:cNvSpPr txBox="1"/>
          <p:nvPr>
            <p:custDataLst>
              <p:tags r:id="rId9"/>
            </p:custDataLst>
          </p:nvPr>
        </p:nvSpPr>
        <p:spPr>
          <a:xfrm>
            <a:off x="5837555" y="12531488"/>
            <a:ext cx="4210050" cy="876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5000"/>
              </a:lnSpc>
              <a:buFont typeface="Arial" panose="020B0606020202030204" pitchFamily="34" charset="0"/>
              <a:buChar char="•"/>
            </a:pPr>
            <a:r>
              <a:rPr lang="zh-CN" altLang="en-US" sz="14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感谢课程教师盛鑫军</a:t>
            </a:r>
            <a:endParaRPr lang="en-US" altLang="zh-CN" sz="14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  <a:p>
            <a:pPr marL="285750" indent="-285750">
              <a:lnSpc>
                <a:spcPct val="125000"/>
              </a:lnSpc>
              <a:buFont typeface="Arial" panose="020B0606020202030204" pitchFamily="34" charset="0"/>
              <a:buChar char="•"/>
            </a:pPr>
            <a:r>
              <a:rPr lang="zh-CN" altLang="en-US" sz="14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感谢中心与项目指导老师储国平</a:t>
            </a:r>
            <a:endParaRPr lang="en-US" altLang="zh-CN" sz="14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非常感谢老师的悉心指导与宝贵建议！</a:t>
            </a:r>
            <a:endParaRPr lang="en-US" altLang="zh-CN" sz="14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D74B9E94-A583-C36E-148C-7E6958778385}"/>
              </a:ext>
            </a:extLst>
          </p:cNvPr>
          <p:cNvSpPr txBox="1"/>
          <p:nvPr/>
        </p:nvSpPr>
        <p:spPr>
          <a:xfrm>
            <a:off x="1155898" y="8594203"/>
            <a:ext cx="14922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12467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清洗传送带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D5D9E1D6-EAC7-9F46-4676-F317E0CDC7C1}"/>
              </a:ext>
            </a:extLst>
          </p:cNvPr>
          <p:cNvSpPr txBox="1"/>
          <p:nvPr/>
        </p:nvSpPr>
        <p:spPr>
          <a:xfrm>
            <a:off x="3002963" y="7806830"/>
            <a:ext cx="2015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12467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鼓风装置（提供清洗气泡</a:t>
            </a:r>
            <a:r>
              <a:rPr lang="en-US" altLang="zh-CN" sz="1600" dirty="0">
                <a:solidFill>
                  <a:srgbClr val="12467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&amp;</a:t>
            </a:r>
            <a:r>
              <a:rPr lang="zh-CN" altLang="en-US" sz="1600" dirty="0">
                <a:solidFill>
                  <a:srgbClr val="12467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风干）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DD1E303D-02C5-4646-6C7B-D0CF3EDD7670}"/>
              </a:ext>
            </a:extLst>
          </p:cNvPr>
          <p:cNvSpPr txBox="1"/>
          <p:nvPr/>
        </p:nvSpPr>
        <p:spPr>
          <a:xfrm>
            <a:off x="1323340" y="11233593"/>
            <a:ext cx="1738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12467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水循环装置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05E67BC3-D25B-444F-FEA2-F32590E986C0}"/>
              </a:ext>
            </a:extLst>
          </p:cNvPr>
          <p:cNvSpPr txBox="1"/>
          <p:nvPr/>
        </p:nvSpPr>
        <p:spPr>
          <a:xfrm>
            <a:off x="3624548" y="9886385"/>
            <a:ext cx="1609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12467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切根</a:t>
            </a:r>
            <a:endParaRPr lang="en-US" altLang="zh-CN" sz="1600" dirty="0">
              <a:solidFill>
                <a:srgbClr val="12467A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r>
              <a:rPr lang="zh-CN" altLang="en-US" sz="1600" dirty="0">
                <a:solidFill>
                  <a:srgbClr val="12467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传送带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A47AB788-B480-8E31-8CDC-B83E5A15A88E}"/>
              </a:ext>
            </a:extLst>
          </p:cNvPr>
          <p:cNvSpPr txBox="1"/>
          <p:nvPr/>
        </p:nvSpPr>
        <p:spPr>
          <a:xfrm>
            <a:off x="4178554" y="11140273"/>
            <a:ext cx="14922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12467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切刀与压板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6E205D2A-8F25-9532-AC15-73F158868DDE}"/>
              </a:ext>
            </a:extLst>
          </p:cNvPr>
          <p:cNvSpPr txBox="1"/>
          <p:nvPr/>
        </p:nvSpPr>
        <p:spPr>
          <a:xfrm>
            <a:off x="4506908" y="8167478"/>
            <a:ext cx="10876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12467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视觉识别</a:t>
            </a:r>
            <a:endParaRPr lang="en-US" altLang="zh-CN" sz="1600" dirty="0">
              <a:solidFill>
                <a:srgbClr val="12467A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7A2B6430-D737-9EE9-4D1D-5211D1DF78A1}"/>
              </a:ext>
            </a:extLst>
          </p:cNvPr>
          <p:cNvSpPr txBox="1"/>
          <p:nvPr/>
        </p:nvSpPr>
        <p:spPr>
          <a:xfrm>
            <a:off x="2231401" y="9597704"/>
            <a:ext cx="1738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12467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铁丝网</a:t>
            </a:r>
          </a:p>
        </p:txBody>
      </p: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0592D53C-505E-3EA9-0A4D-9702F43F5196}"/>
              </a:ext>
            </a:extLst>
          </p:cNvPr>
          <p:cNvCxnSpPr>
            <a:cxnSpLocks/>
          </p:cNvCxnSpPr>
          <p:nvPr/>
        </p:nvCxnSpPr>
        <p:spPr>
          <a:xfrm flipV="1">
            <a:off x="875126" y="10221960"/>
            <a:ext cx="357102" cy="24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id="{04BB94E1-806F-154F-27C8-4FE6AA4239F3}"/>
              </a:ext>
            </a:extLst>
          </p:cNvPr>
          <p:cNvCxnSpPr>
            <a:cxnSpLocks/>
          </p:cNvCxnSpPr>
          <p:nvPr/>
        </p:nvCxnSpPr>
        <p:spPr>
          <a:xfrm>
            <a:off x="2076544" y="8913409"/>
            <a:ext cx="530256" cy="2030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id="{8B7A86DD-198D-35BC-1ADE-108D05240E42}"/>
              </a:ext>
            </a:extLst>
          </p:cNvPr>
          <p:cNvCxnSpPr>
            <a:cxnSpLocks/>
          </p:cNvCxnSpPr>
          <p:nvPr/>
        </p:nvCxnSpPr>
        <p:spPr>
          <a:xfrm flipH="1">
            <a:off x="2951198" y="8467607"/>
            <a:ext cx="544222" cy="2096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05B57065-B5C8-4370-0034-154259F42EEB}"/>
              </a:ext>
            </a:extLst>
          </p:cNvPr>
          <p:cNvCxnSpPr/>
          <p:nvPr/>
        </p:nvCxnSpPr>
        <p:spPr>
          <a:xfrm>
            <a:off x="4254366" y="9371965"/>
            <a:ext cx="298383" cy="1377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右大括号 48">
            <a:extLst>
              <a:ext uri="{FF2B5EF4-FFF2-40B4-BE49-F238E27FC236}">
                <a16:creationId xmlns:a16="http://schemas.microsoft.com/office/drawing/2014/main" id="{5D98A880-C4F2-C5BA-936A-C43DA93C7F1B}"/>
              </a:ext>
            </a:extLst>
          </p:cNvPr>
          <p:cNvSpPr/>
          <p:nvPr/>
        </p:nvSpPr>
        <p:spPr>
          <a:xfrm>
            <a:off x="5214292" y="8799452"/>
            <a:ext cx="120343" cy="40636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id="{7480F23E-54B7-A84A-32A0-C07968E8C1E4}"/>
              </a:ext>
            </a:extLst>
          </p:cNvPr>
          <p:cNvCxnSpPr/>
          <p:nvPr/>
        </p:nvCxnSpPr>
        <p:spPr>
          <a:xfrm flipV="1">
            <a:off x="4167154" y="9509760"/>
            <a:ext cx="0" cy="4427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id="{44CF849B-3EB7-35C2-826A-A9B953D85A19}"/>
              </a:ext>
            </a:extLst>
          </p:cNvPr>
          <p:cNvCxnSpPr/>
          <p:nvPr/>
        </p:nvCxnSpPr>
        <p:spPr>
          <a:xfrm>
            <a:off x="1540042" y="11049802"/>
            <a:ext cx="101240" cy="2301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id="{E2476B7F-6C62-669E-3363-DA4D33840932}"/>
              </a:ext>
            </a:extLst>
          </p:cNvPr>
          <p:cNvCxnSpPr>
            <a:cxnSpLocks/>
            <a:stCxn id="49" idx="1"/>
          </p:cNvCxnSpPr>
          <p:nvPr/>
        </p:nvCxnSpPr>
        <p:spPr>
          <a:xfrm>
            <a:off x="5334635" y="9002633"/>
            <a:ext cx="0" cy="22631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>
            <a:extLst>
              <a:ext uri="{FF2B5EF4-FFF2-40B4-BE49-F238E27FC236}">
                <a16:creationId xmlns:a16="http://schemas.microsoft.com/office/drawing/2014/main" id="{68E37490-E2F1-2CBE-464C-0088DA3F0C8D}"/>
              </a:ext>
            </a:extLst>
          </p:cNvPr>
          <p:cNvSpPr txBox="1"/>
          <p:nvPr/>
        </p:nvSpPr>
        <p:spPr>
          <a:xfrm>
            <a:off x="516247" y="10471160"/>
            <a:ext cx="1024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12467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水槽</a:t>
            </a:r>
          </a:p>
        </p:txBody>
      </p:sp>
      <p:pic>
        <p:nvPicPr>
          <p:cNvPr id="62" name="图片 61">
            <a:extLst>
              <a:ext uri="{FF2B5EF4-FFF2-40B4-BE49-F238E27FC236}">
                <a16:creationId xmlns:a16="http://schemas.microsoft.com/office/drawing/2014/main" id="{32BE0401-534D-321E-4AD6-46EA64C0E357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1" r="23537"/>
          <a:stretch>
            <a:fillRect/>
          </a:stretch>
        </p:blipFill>
        <p:spPr>
          <a:xfrm>
            <a:off x="5757497" y="3995154"/>
            <a:ext cx="1579035" cy="2048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4" name="文本框 63">
            <a:extLst>
              <a:ext uri="{FF2B5EF4-FFF2-40B4-BE49-F238E27FC236}">
                <a16:creationId xmlns:a16="http://schemas.microsoft.com/office/drawing/2014/main" id="{CEC16DEF-A850-9987-4453-3B5BD406D5DB}"/>
              </a:ext>
            </a:extLst>
          </p:cNvPr>
          <p:cNvSpPr txBox="1"/>
          <p:nvPr/>
        </p:nvSpPr>
        <p:spPr>
          <a:xfrm>
            <a:off x="7396723" y="3485374"/>
            <a:ext cx="285122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zh-CN" sz="1600" b="1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1.</a:t>
            </a:r>
            <a:r>
              <a:rPr lang="zh-CN" altLang="zh-CN" sz="1600" b="1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重要传动：带传动校核</a:t>
            </a:r>
          </a:p>
          <a:p>
            <a:pPr algn="just">
              <a:buNone/>
            </a:pP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型号：</a:t>
            </a:r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PU</a:t>
            </a: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食品级传送带</a:t>
            </a:r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1600mm</a:t>
            </a: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长</a:t>
            </a:r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*400mm</a:t>
            </a: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宽</a:t>
            </a:r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*1.5mm</a:t>
            </a: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厚</a:t>
            </a:r>
          </a:p>
          <a:p>
            <a:pPr lvl="0" algn="just"/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1. </a:t>
            </a: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输送量校核</a:t>
            </a:r>
          </a:p>
          <a:p>
            <a:pPr marL="228600" algn="just">
              <a:buNone/>
            </a:pP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核心参数：带速</a:t>
            </a:r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v=1m/s</a:t>
            </a: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，带宽</a:t>
            </a:r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b=0.4m</a:t>
            </a: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，堆积高度</a:t>
            </a:r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h=0.05m</a:t>
            </a:r>
            <a:endParaRPr lang="zh-CN" altLang="zh-CN" sz="1400" spc="40" dirty="0">
              <a:latin typeface="Arial Unicode MS" panose="020B0604020202020204" charset="-122"/>
              <a:ea typeface="Arial Unicode MS" panose="020B0604020202020204" charset="-122"/>
              <a:cs typeface="Arial" panose="020B0606020202030204" pitchFamily="34" charset="0"/>
            </a:endParaRPr>
          </a:p>
          <a:p>
            <a:pPr marL="228600" algn="just">
              <a:buNone/>
            </a:pP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输送量</a:t>
            </a:r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Q=72m3/h</a:t>
            </a:r>
            <a:endParaRPr lang="zh-CN" altLang="zh-CN" sz="1400" spc="40" dirty="0">
              <a:latin typeface="Arial Unicode MS" panose="020B0604020202020204" charset="-122"/>
              <a:ea typeface="Arial Unicode MS" panose="020B0604020202020204" charset="-122"/>
              <a:cs typeface="Arial" panose="020B0606020202030204" pitchFamily="34" charset="0"/>
            </a:endParaRPr>
          </a:p>
          <a:p>
            <a:pPr lvl="0" algn="just"/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2.</a:t>
            </a:r>
            <a:r>
              <a:rPr lang="zh-CN" altLang="en-US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 </a:t>
            </a: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抗拉强度校核</a:t>
            </a:r>
          </a:p>
          <a:p>
            <a:pPr marL="228600" algn="just">
              <a:buNone/>
            </a:pP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核心参数：总拉力</a:t>
            </a:r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F=85N</a:t>
            </a: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，带宽</a:t>
            </a:r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b=400mm</a:t>
            </a: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，带厚</a:t>
            </a:r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=1.5mm</a:t>
            </a: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，</a:t>
            </a:r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σ</a:t>
            </a: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计算</a:t>
            </a:r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=0.142N/mm2&lt;</a:t>
            </a: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额定应力</a:t>
            </a:r>
          </a:p>
          <a:p>
            <a:pPr algn="just">
              <a:buNone/>
            </a:pPr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3. </a:t>
            </a: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垂度校核：</a:t>
            </a:r>
            <a:endParaRPr lang="en-US" altLang="zh-CN" sz="1400" spc="40" dirty="0">
              <a:latin typeface="Arial Unicode MS" panose="020B0604020202020204" charset="-122"/>
              <a:ea typeface="Arial Unicode MS" panose="020B0604020202020204" charset="-122"/>
              <a:cs typeface="Arial" panose="020B0606020202030204" pitchFamily="34" charset="0"/>
            </a:endParaRPr>
          </a:p>
          <a:p>
            <a:pPr algn="just">
              <a:buNone/>
            </a:pPr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    </a:t>
            </a: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实际垂度</a:t>
            </a:r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5mm&lt;</a:t>
            </a: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额定垂度</a:t>
            </a:r>
          </a:p>
          <a:p>
            <a:pPr algn="just">
              <a:buNone/>
            </a:pPr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 </a:t>
            </a:r>
            <a:endParaRPr lang="zh-CN" altLang="zh-CN" sz="1400" spc="40" dirty="0">
              <a:latin typeface="Arial Unicode MS" panose="020B0604020202020204" charset="-122"/>
              <a:ea typeface="Arial Unicode MS" panose="020B0604020202020204" charset="-122"/>
              <a:cs typeface="Arial" panose="020B0606020202030204" pitchFamily="34" charset="0"/>
            </a:endParaRPr>
          </a:p>
          <a:p>
            <a:pPr algn="just">
              <a:buNone/>
            </a:pPr>
            <a:r>
              <a:rPr lang="en-US" altLang="zh-CN" sz="1600" b="1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2.</a:t>
            </a:r>
            <a:r>
              <a:rPr lang="zh-CN" altLang="zh-CN" sz="1600" b="1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整机强度校核</a:t>
            </a:r>
          </a:p>
          <a:p>
            <a:pPr algn="just">
              <a:buNone/>
            </a:pPr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    </a:t>
            </a: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采用铝型材搭建框架，实际运行时无明显形变，测量实际形变小于</a:t>
            </a:r>
            <a:r>
              <a:rPr lang="en-US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0.2mm</a:t>
            </a:r>
            <a:r>
              <a:rPr lang="zh-CN" altLang="zh-CN" sz="14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，满足强度需求。</a:t>
            </a:r>
          </a:p>
        </p:txBody>
      </p:sp>
      <p:sp>
        <p:nvSpPr>
          <p:cNvPr id="73" name="箭头: V 形 72">
            <a:extLst>
              <a:ext uri="{FF2B5EF4-FFF2-40B4-BE49-F238E27FC236}">
                <a16:creationId xmlns:a16="http://schemas.microsoft.com/office/drawing/2014/main" id="{FF5E97A3-9313-2EC3-F602-4E08DB160B4E}"/>
              </a:ext>
            </a:extLst>
          </p:cNvPr>
          <p:cNvSpPr/>
          <p:nvPr/>
        </p:nvSpPr>
        <p:spPr>
          <a:xfrm>
            <a:off x="754615" y="6039815"/>
            <a:ext cx="1335936" cy="778363"/>
          </a:xfrm>
          <a:prstGeom prst="chevron">
            <a:avLst>
              <a:gd name="adj" fmla="val 22194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spc="40" dirty="0">
                <a:solidFill>
                  <a:schemeClr val="bg1"/>
                </a:solidFill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菜从送料口</a:t>
            </a:r>
            <a:endParaRPr lang="en-US" altLang="zh-CN" sz="1200" spc="40" dirty="0">
              <a:solidFill>
                <a:schemeClr val="bg1"/>
              </a:solidFill>
              <a:latin typeface="Arial Unicode MS" panose="020B0604020202020204" charset="-122"/>
              <a:ea typeface="Arial Unicode MS" panose="020B0604020202020204" charset="-122"/>
              <a:cs typeface="Arial" panose="020B0606020202030204" pitchFamily="34" charset="0"/>
            </a:endParaRPr>
          </a:p>
          <a:p>
            <a:pPr algn="ctr"/>
            <a:r>
              <a:rPr lang="zh-CN" altLang="en-US" sz="1200" spc="40" dirty="0">
                <a:solidFill>
                  <a:schemeClr val="bg1"/>
                </a:solidFill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沿传送带到达水面</a:t>
            </a:r>
          </a:p>
        </p:txBody>
      </p:sp>
      <p:sp>
        <p:nvSpPr>
          <p:cNvPr id="74" name="箭头: V 形 73">
            <a:extLst>
              <a:ext uri="{FF2B5EF4-FFF2-40B4-BE49-F238E27FC236}">
                <a16:creationId xmlns:a16="http://schemas.microsoft.com/office/drawing/2014/main" id="{983AC0EF-6A86-8534-385D-733BAA463C8C}"/>
              </a:ext>
            </a:extLst>
          </p:cNvPr>
          <p:cNvSpPr/>
          <p:nvPr/>
        </p:nvSpPr>
        <p:spPr>
          <a:xfrm>
            <a:off x="1991100" y="6039815"/>
            <a:ext cx="1335936" cy="778363"/>
          </a:xfrm>
          <a:prstGeom prst="chevron">
            <a:avLst>
              <a:gd name="adj" fmla="val 22194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zh-CN" altLang="en-US" sz="1200" spc="40" dirty="0">
                <a:solidFill>
                  <a:schemeClr val="bg1"/>
                </a:solidFill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清洗同时</a:t>
            </a:r>
            <a:endParaRPr lang="en-US" altLang="zh-CN" sz="1200" spc="40" dirty="0">
              <a:solidFill>
                <a:schemeClr val="bg1"/>
              </a:solidFill>
              <a:latin typeface="Arial Unicode MS" panose="020B0604020202020204" charset="-122"/>
              <a:ea typeface="Arial Unicode MS" panose="020B0604020202020204" charset="-122"/>
              <a:cs typeface="Arial" panose="020B0606020202030204" pitchFamily="34" charset="0"/>
            </a:endParaRPr>
          </a:p>
          <a:p>
            <a:pPr algn="ctr" fontAlgn="b"/>
            <a:r>
              <a:rPr lang="zh-CN" altLang="en-US" sz="1200" spc="40" dirty="0">
                <a:solidFill>
                  <a:schemeClr val="bg1"/>
                </a:solidFill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抬升直到菜</a:t>
            </a:r>
            <a:endParaRPr lang="en-US" altLang="zh-CN" sz="1200" spc="40" dirty="0">
              <a:solidFill>
                <a:schemeClr val="bg1"/>
              </a:solidFill>
              <a:latin typeface="Arial Unicode MS" panose="020B0604020202020204" charset="-122"/>
              <a:ea typeface="Arial Unicode MS" panose="020B0604020202020204" charset="-122"/>
              <a:cs typeface="Arial" panose="020B0606020202030204" pitchFamily="34" charset="0"/>
            </a:endParaRPr>
          </a:p>
          <a:p>
            <a:pPr algn="ctr" fontAlgn="b"/>
            <a:r>
              <a:rPr lang="zh-CN" altLang="en-US" sz="1200" spc="40" dirty="0">
                <a:solidFill>
                  <a:schemeClr val="bg1"/>
                </a:solidFill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离开水面</a:t>
            </a:r>
          </a:p>
        </p:txBody>
      </p:sp>
      <p:sp>
        <p:nvSpPr>
          <p:cNvPr id="75" name="箭头: V 形 74">
            <a:extLst>
              <a:ext uri="{FF2B5EF4-FFF2-40B4-BE49-F238E27FC236}">
                <a16:creationId xmlns:a16="http://schemas.microsoft.com/office/drawing/2014/main" id="{7D1B46FE-EC58-54E5-BA5A-348CAA05ADD1}"/>
              </a:ext>
            </a:extLst>
          </p:cNvPr>
          <p:cNvSpPr/>
          <p:nvPr/>
        </p:nvSpPr>
        <p:spPr>
          <a:xfrm>
            <a:off x="3228894" y="6032509"/>
            <a:ext cx="999350" cy="778363"/>
          </a:xfrm>
          <a:prstGeom prst="chevron">
            <a:avLst>
              <a:gd name="adj" fmla="val 22194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zh-CN" altLang="en-US" sz="1200" spc="40" dirty="0">
                <a:solidFill>
                  <a:schemeClr val="bg1"/>
                </a:solidFill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风干和沥水</a:t>
            </a:r>
          </a:p>
        </p:txBody>
      </p:sp>
      <p:sp>
        <p:nvSpPr>
          <p:cNvPr id="76" name="箭头: V 形 75">
            <a:extLst>
              <a:ext uri="{FF2B5EF4-FFF2-40B4-BE49-F238E27FC236}">
                <a16:creationId xmlns:a16="http://schemas.microsoft.com/office/drawing/2014/main" id="{5C3BF610-A292-9177-8895-7AE75EA09858}"/>
              </a:ext>
            </a:extLst>
          </p:cNvPr>
          <p:cNvSpPr/>
          <p:nvPr/>
        </p:nvSpPr>
        <p:spPr>
          <a:xfrm>
            <a:off x="4118216" y="6032508"/>
            <a:ext cx="1317384" cy="778363"/>
          </a:xfrm>
          <a:prstGeom prst="chevron">
            <a:avLst>
              <a:gd name="adj" fmla="val 22194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zh-CN" altLang="en-US" sz="1200" spc="40" dirty="0">
                <a:solidFill>
                  <a:schemeClr val="bg1"/>
                </a:solidFill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视觉识别</a:t>
            </a:r>
            <a:endParaRPr lang="en-US" altLang="zh-CN" sz="1200" spc="40" dirty="0">
              <a:solidFill>
                <a:schemeClr val="bg1"/>
              </a:solidFill>
              <a:latin typeface="Arial Unicode MS" panose="020B0604020202020204" charset="-122"/>
              <a:ea typeface="Arial Unicode MS" panose="020B0604020202020204" charset="-122"/>
              <a:cs typeface="Arial" panose="020B0606020202030204" pitchFamily="34" charset="0"/>
            </a:endParaRPr>
          </a:p>
          <a:p>
            <a:pPr algn="ctr" fontAlgn="b"/>
            <a:r>
              <a:rPr lang="zh-CN" altLang="en-US" sz="1200" spc="40" dirty="0">
                <a:solidFill>
                  <a:schemeClr val="bg1"/>
                </a:solidFill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根部移动刀</a:t>
            </a:r>
            <a:endParaRPr lang="en-US" altLang="zh-CN" sz="1200" spc="40" dirty="0">
              <a:solidFill>
                <a:schemeClr val="bg1"/>
              </a:solidFill>
              <a:latin typeface="Arial Unicode MS" panose="020B0604020202020204" charset="-122"/>
              <a:ea typeface="Arial Unicode MS" panose="020B0604020202020204" charset="-122"/>
              <a:cs typeface="Arial" panose="020B0606020202030204" pitchFamily="34" charset="0"/>
            </a:endParaRPr>
          </a:p>
          <a:p>
            <a:pPr algn="ctr" fontAlgn="b"/>
            <a:r>
              <a:rPr lang="zh-CN" altLang="en-US" sz="1200" spc="40" dirty="0">
                <a:solidFill>
                  <a:schemeClr val="bg1"/>
                </a:solidFill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片完成切根</a:t>
            </a:r>
          </a:p>
        </p:txBody>
      </p:sp>
      <p:sp>
        <p:nvSpPr>
          <p:cNvPr id="78" name="文本框 77">
            <a:extLst>
              <a:ext uri="{FF2B5EF4-FFF2-40B4-BE49-F238E27FC236}">
                <a16:creationId xmlns:a16="http://schemas.microsoft.com/office/drawing/2014/main" id="{F91B7308-777C-2165-83CD-46A34F733339}"/>
              </a:ext>
            </a:extLst>
          </p:cNvPr>
          <p:cNvSpPr txBox="1"/>
          <p:nvPr/>
        </p:nvSpPr>
        <p:spPr>
          <a:xfrm>
            <a:off x="659764" y="6831343"/>
            <a:ext cx="47913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本产品是一款集</a:t>
            </a:r>
            <a:r>
              <a:rPr lang="zh-CN" altLang="en-US" sz="1600" b="1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清洗、切根</a:t>
            </a: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rPr>
              <a:t>于一体的高效紧凑型叶菜洁净化设备，显著提升处理效率与空间利用率，弥补市场中小规模一体化清洗设备的空白。</a:t>
            </a:r>
          </a:p>
        </p:txBody>
      </p:sp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1E38F2A2-0AE4-B3D9-3A97-0308A1F166C1}"/>
              </a:ext>
            </a:extLst>
          </p:cNvPr>
          <p:cNvCxnSpPr>
            <a:cxnSpLocks/>
          </p:cNvCxnSpPr>
          <p:nvPr/>
        </p:nvCxnSpPr>
        <p:spPr>
          <a:xfrm flipV="1">
            <a:off x="4924696" y="8506032"/>
            <a:ext cx="93605" cy="2574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id="{3FD2EF9B-0AF5-D572-211A-C5251D13530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804" y="6112565"/>
            <a:ext cx="1752989" cy="1484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TkzNjBkNjA2MWU0YTg4ODY2YmIwNzhiZWFmOWM3N2M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1435</TotalTime>
  <Words>443</Words>
  <Application>Microsoft Office PowerPoint</Application>
  <PresentationFormat>自定义</PresentationFormat>
  <Paragraphs>48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Calibri</vt:lpstr>
      <vt:lpstr>Arial</vt:lpstr>
      <vt:lpstr>Arial Unicode MS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佳祺 郝</cp:lastModifiedBy>
  <cp:revision>47</cp:revision>
  <dcterms:created xsi:type="dcterms:W3CDTF">2025-01-03T03:39:41Z</dcterms:created>
  <dcterms:modified xsi:type="dcterms:W3CDTF">2026-01-14T15:16:46Z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D475033E31943374F47E766763F8754D_43</vt:lpwstr>
  </property>
  <property fmtid="{D5CDD505-2E9C-101B-9397-08002B2CF9AE}" pid="3" name="KSOProductBuildVer">
    <vt:lpwstr>2052-6.11.0.8885</vt:lpwstr>
  </property>
</Properties>
</file>