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3"/>
  </p:sldIdLst>
  <p:sldSz cx="10907395" cy="15335250"/>
  <p:notesSz cx="6858000" cy="9144000"/>
  <p:embeddedFontLst>
    <p:embeddedFont>
      <p:font typeface="Arial Unicode MS" panose="020B0604020202020204" charset="-122"/>
      <p:regular r:id="rId9"/>
    </p:embeddedFont>
    <p:embeddedFont>
      <p:font typeface="Calibri" panose="020F0502020204030204" charset="0"/>
      <p:regular r:id="rId10"/>
      <p:bold r:id="rId11"/>
      <p:italic r:id="rId12"/>
      <p:boldItalic r:id="rId13"/>
    </p:embeddedFont>
    <p:embeddedFont>
      <p:font typeface="等线 Light" panose="02010600030101010101" charset="-122"/>
      <p:regular r:id="rId14"/>
    </p:embeddedFont>
    <p:embeddedFont>
      <p:font typeface="Calibri Light" panose="020F0302020204030204" charset="0"/>
      <p:regular r:id="rId15"/>
      <p:italic r:id="rId16"/>
    </p:embeddedFont>
    <p:embeddedFont>
      <p:font typeface="等线" panose="02010600030101010101" charset="-122"/>
      <p:regular r:id="rId17"/>
    </p:embeddedFont>
  </p:embeddedFontLst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32" userDrawn="1">
          <p15:clr>
            <a:srgbClr val="A4A3A4"/>
          </p15:clr>
        </p15:guide>
        <p15:guide id="2" pos="34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0B9"/>
    <a:srgbClr val="0E5E8C"/>
    <a:srgbClr val="12467A"/>
    <a:srgbClr val="035183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3000" y="132"/>
      </p:cViewPr>
      <p:guideLst>
        <p:guide orient="horz" pos="4832"/>
        <p:guide pos="34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1.fntdata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4.xml"/><Relationship Id="rId17" Type="http://schemas.openxmlformats.org/officeDocument/2006/relationships/font" Target="fonts/font9.fntdata"/><Relationship Id="rId16" Type="http://schemas.openxmlformats.org/officeDocument/2006/relationships/font" Target="fonts/font8.fntdata"/><Relationship Id="rId15" Type="http://schemas.openxmlformats.org/officeDocument/2006/relationships/font" Target="fonts/font7.fntdata"/><Relationship Id="rId14" Type="http://schemas.openxmlformats.org/officeDocument/2006/relationships/font" Target="fonts/font6.fntdata"/><Relationship Id="rId13" Type="http://schemas.openxmlformats.org/officeDocument/2006/relationships/font" Target="fonts/font5.fntdata"/><Relationship Id="rId12" Type="http://schemas.openxmlformats.org/officeDocument/2006/relationships/font" Target="fonts/font4.fntdata"/><Relationship Id="rId11" Type="http://schemas.openxmlformats.org/officeDocument/2006/relationships/font" Target="fonts/font3.fntdata"/><Relationship Id="rId10" Type="http://schemas.openxmlformats.org/officeDocument/2006/relationships/font" Target="fonts/font2.fntdata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1486" y="1143000"/>
            <a:ext cx="219502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2509728"/>
            <a:ext cx="9271556" cy="5338939"/>
          </a:xfrm>
        </p:spPr>
        <p:txBody>
          <a:bodyPr anchor="b"/>
          <a:lstStyle>
            <a:lvl1pPr algn="ctr"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8054557"/>
            <a:ext cx="8180785" cy="3702468"/>
          </a:xfrm>
        </p:spPr>
        <p:txBody>
          <a:bodyPr/>
          <a:lstStyle>
            <a:lvl1pPr marL="0" indent="0" algn="ctr">
              <a:buNone/>
              <a:defRPr sz="2865"/>
            </a:lvl1pPr>
            <a:lvl2pPr marL="545465" indent="0" algn="ctr">
              <a:buNone/>
              <a:defRPr sz="2385"/>
            </a:lvl2pPr>
            <a:lvl3pPr marL="1090930" indent="0" algn="ctr">
              <a:buNone/>
              <a:defRPr sz="2145"/>
            </a:lvl3pPr>
            <a:lvl4pPr marL="1636395" indent="0" algn="ctr">
              <a:buNone/>
              <a:defRPr sz="1910"/>
            </a:lvl4pPr>
            <a:lvl5pPr marL="2181860" indent="0" algn="ctr">
              <a:buNone/>
              <a:defRPr sz="1910"/>
            </a:lvl5pPr>
            <a:lvl6pPr marL="2726690" indent="0" algn="ctr">
              <a:buNone/>
              <a:defRPr sz="1910"/>
            </a:lvl6pPr>
            <a:lvl7pPr marL="3272155" indent="0" algn="ctr">
              <a:buNone/>
              <a:defRPr sz="1910"/>
            </a:lvl7pPr>
            <a:lvl8pPr marL="3817620" indent="0" algn="ctr">
              <a:buNone/>
              <a:defRPr sz="1910"/>
            </a:lvl8pPr>
            <a:lvl9pPr marL="4363085" indent="0" algn="ctr">
              <a:buNone/>
              <a:defRPr sz="191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5">
                <a:solidFill>
                  <a:schemeClr val="tx1"/>
                </a:solidFill>
              </a:defRPr>
            </a:lvl1pPr>
            <a:lvl2pPr marL="545465" indent="0">
              <a:buNone/>
              <a:defRPr sz="2385">
                <a:solidFill>
                  <a:schemeClr val="tx1">
                    <a:tint val="75000"/>
                  </a:schemeClr>
                </a:solidFill>
              </a:defRPr>
            </a:lvl2pPr>
            <a:lvl3pPr marL="1090930" indent="0">
              <a:buNone/>
              <a:defRPr sz="2145">
                <a:solidFill>
                  <a:schemeClr val="tx1">
                    <a:tint val="75000"/>
                  </a:schemeClr>
                </a:solidFill>
              </a:defRPr>
            </a:lvl3pPr>
            <a:lvl4pPr marL="163639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4pPr>
            <a:lvl5pPr marL="218186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5pPr>
            <a:lvl6pPr marL="272669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6pPr>
            <a:lvl7pPr marL="327215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7pPr>
            <a:lvl8pPr marL="381762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8pPr>
            <a:lvl9pPr marL="436308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5"/>
            </a:lvl1pPr>
            <a:lvl2pPr>
              <a:defRPr sz="3340"/>
            </a:lvl2pPr>
            <a:lvl3pPr>
              <a:defRPr sz="2865"/>
            </a:lvl3pPr>
            <a:lvl4pPr>
              <a:defRPr sz="2385"/>
            </a:lvl4pPr>
            <a:lvl5pPr>
              <a:defRPr sz="2385"/>
            </a:lvl5pPr>
            <a:lvl6pPr>
              <a:defRPr sz="2385"/>
            </a:lvl6pPr>
            <a:lvl7pPr>
              <a:defRPr sz="2385"/>
            </a:lvl7pPr>
            <a:lvl8pPr>
              <a:defRPr sz="2385"/>
            </a:lvl8pPr>
            <a:lvl9pPr>
              <a:defRPr sz="238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5"/>
            </a:lvl1pPr>
            <a:lvl2pPr marL="545465" indent="0">
              <a:buNone/>
              <a:defRPr sz="3340"/>
            </a:lvl2pPr>
            <a:lvl3pPr marL="1090930" indent="0">
              <a:buNone/>
              <a:defRPr sz="2865"/>
            </a:lvl3pPr>
            <a:lvl4pPr marL="1636395" indent="0">
              <a:buNone/>
              <a:defRPr sz="2385"/>
            </a:lvl4pPr>
            <a:lvl5pPr marL="2181860" indent="0">
              <a:buNone/>
              <a:defRPr sz="2385"/>
            </a:lvl5pPr>
            <a:lvl6pPr marL="2726690" indent="0">
              <a:buNone/>
              <a:defRPr sz="2385"/>
            </a:lvl6pPr>
            <a:lvl7pPr marL="3272155" indent="0">
              <a:buNone/>
              <a:defRPr sz="2385"/>
            </a:lvl7pPr>
            <a:lvl8pPr marL="3817620" indent="0">
              <a:buNone/>
              <a:defRPr sz="2385"/>
            </a:lvl8pPr>
            <a:lvl9pPr marL="4363085" indent="0">
              <a:buNone/>
              <a:defRPr sz="238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8666-46FF-4B4D-8E50-D15DF82F5A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84C03-BD5C-4D8C-AFB6-6D8D6F9B95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90930" rtl="0" eaLnBrk="1" latinLnBrk="0" hangingPunct="1">
        <a:lnSpc>
          <a:spcPct val="90000"/>
        </a:lnSpc>
        <a:spcBef>
          <a:spcPct val="0"/>
        </a:spcBef>
        <a:buNone/>
        <a:defRPr sz="52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415" indent="-272415" algn="l" defTabSz="1090930" rtl="0" eaLnBrk="1" latinLnBrk="0" hangingPunct="1">
        <a:lnSpc>
          <a:spcPct val="90000"/>
        </a:lnSpc>
        <a:spcBef>
          <a:spcPts val="1195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788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865" kern="1200">
          <a:solidFill>
            <a:schemeClr val="tx1"/>
          </a:solidFill>
          <a:latin typeface="+mn-lt"/>
          <a:ea typeface="+mn-ea"/>
          <a:cs typeface="+mn-cs"/>
        </a:defRPr>
      </a:lvl2pPr>
      <a:lvl3pPr marL="136334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385" kern="1200">
          <a:solidFill>
            <a:schemeClr val="tx1"/>
          </a:solidFill>
          <a:latin typeface="+mn-lt"/>
          <a:ea typeface="+mn-ea"/>
          <a:cs typeface="+mn-cs"/>
        </a:defRPr>
      </a:lvl3pPr>
      <a:lvl4pPr marL="190881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99974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54520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409067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63613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1pPr>
      <a:lvl2pPr marL="54546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2pPr>
      <a:lvl3pPr marL="109093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3pPr>
      <a:lvl4pPr marL="163639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18186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72669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27215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381762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36308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9" Type="http://schemas.openxmlformats.org/officeDocument/2006/relationships/image" Target="../media/image6.png"/><Relationship Id="rId18" Type="http://schemas.openxmlformats.org/officeDocument/2006/relationships/image" Target="../media/image5.png"/><Relationship Id="rId17" Type="http://schemas.openxmlformats.org/officeDocument/2006/relationships/image" Target="../media/image4.jpeg"/><Relationship Id="rId16" Type="http://schemas.openxmlformats.org/officeDocument/2006/relationships/image" Target="../media/image3.png"/><Relationship Id="rId15" Type="http://schemas.openxmlformats.org/officeDocument/2006/relationships/image" Target="../media/image2.png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710055" y="1656715"/>
            <a:ext cx="5543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跳高机器人</a:t>
            </a:r>
            <a:endParaRPr lang="zh-CN" altLang="en-US" sz="2000" b="1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710055" y="2159020"/>
            <a:ext cx="5543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黄家树、黄翊泽、张珈铭、刘宇琛、张昊天</a:t>
            </a:r>
            <a:endParaRPr lang="zh-CN" altLang="en-US" sz="2000" b="1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710055" y="2628305"/>
            <a:ext cx="5543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latin typeface="Arial Unicode MS" panose="020B0604020202020204" charset="-122"/>
                <a:ea typeface="Arial Unicode MS" panose="020B0604020202020204" charset="-122"/>
              </a:rPr>
              <a:t>Peter Bradley Shull</a:t>
            </a:r>
            <a:r>
              <a:rPr lang="zh-CN" altLang="en-US" sz="2000" b="1">
                <a:latin typeface="Arial Unicode MS" panose="020B0604020202020204" charset="-122"/>
                <a:ea typeface="Arial Unicode MS" panose="020B0604020202020204" charset="-122"/>
              </a:rPr>
              <a:t> </a:t>
            </a:r>
            <a:endParaRPr lang="zh-CN" altLang="en-US" sz="2000" b="1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9206865" y="1521420"/>
            <a:ext cx="1267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0E5E8C"/>
                </a:solidFill>
                <a:latin typeface="Arial Unicode MS" panose="020B0604020202020204" charset="-122"/>
                <a:ea typeface="Arial Unicode MS" panose="020B0604020202020204" charset="-122"/>
              </a:rPr>
              <a:t>B08</a:t>
            </a:r>
            <a:endParaRPr lang="en-US" altLang="zh-CN" sz="3600" b="1" dirty="0">
              <a:solidFill>
                <a:srgbClr val="0E5E8C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3400" y="3947795"/>
            <a:ext cx="4801235" cy="1698626"/>
            <a:chOff x="821184" y="4103349"/>
            <a:chExt cx="4596927" cy="1626408"/>
          </a:xfrm>
        </p:grpSpPr>
        <p:sp>
          <p:nvSpPr>
            <p:cNvPr id="10" name="文本框 9"/>
            <p:cNvSpPr txBox="1"/>
            <p:nvPr>
              <p:custDataLst>
                <p:tags r:id="rId6"/>
              </p:custDataLst>
            </p:nvPr>
          </p:nvSpPr>
          <p:spPr>
            <a:xfrm>
              <a:off x="821184" y="4103349"/>
              <a:ext cx="4450404" cy="418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b="1" dirty="0">
                  <a:latin typeface="Arial Unicode MS" panose="020B0604020202020204" charset="-122"/>
                  <a:ea typeface="Arial Unicode MS" panose="020B0604020202020204" charset="-122"/>
                </a:rPr>
                <a:t>1. </a:t>
              </a:r>
              <a:r>
                <a:rPr lang="zh-CN" altLang="en-US" b="1" dirty="0">
                  <a:latin typeface="Arial Unicode MS" panose="020B0604020202020204" charset="-122"/>
                  <a:ea typeface="Arial Unicode MS" panose="020B0604020202020204" charset="-122"/>
                </a:rPr>
                <a:t>项目背景</a:t>
              </a:r>
              <a:endParaRPr lang="zh-CN" altLang="en-US" b="1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7"/>
              </p:custDataLst>
            </p:nvPr>
          </p:nvSpPr>
          <p:spPr>
            <a:xfrm>
              <a:off x="869214" y="4463895"/>
              <a:ext cx="4548897" cy="126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4020202020204" pitchFamily="34" charset="0"/>
                </a:rPr>
                <a:t>	</a:t>
              </a:r>
              <a:r>
                <a:rPr lang="zh-CN" altLang="en-US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4020202020204" pitchFamily="34" charset="0"/>
                </a:rPr>
                <a:t>跳跃机器人有许多应用，如救灾、工业检测、在挑战性环境中进行勘探等。无论应用领域是什么，一个设计精良、功能强大的跳跃机器人不仅要能跳得高，还要能向指定方向跳跃。</a:t>
              </a:r>
              <a:endPara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9036" y="7783831"/>
            <a:ext cx="4582866" cy="3286961"/>
            <a:chOff x="820960" y="10299380"/>
            <a:chExt cx="4387850" cy="3146796"/>
          </a:xfrm>
        </p:grpSpPr>
        <p:sp>
          <p:nvSpPr>
            <p:cNvPr id="35" name="文本框 34"/>
            <p:cNvSpPr txBox="1"/>
            <p:nvPr>
              <p:custDataLst>
                <p:tags r:id="rId8"/>
              </p:custDataLst>
            </p:nvPr>
          </p:nvSpPr>
          <p:spPr>
            <a:xfrm>
              <a:off x="820960" y="10299380"/>
              <a:ext cx="4387850" cy="352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b="1" dirty="0">
                  <a:latin typeface="Arial Unicode MS" panose="020B0604020202020204" charset="-122"/>
                  <a:ea typeface="Arial Unicode MS" panose="020B0604020202020204" charset="-122"/>
                </a:rPr>
                <a:t>3. </a:t>
              </a:r>
              <a:r>
                <a:rPr lang="zh-CN" altLang="en-US" b="1" dirty="0">
                  <a:latin typeface="Arial Unicode MS" panose="020B0604020202020204" charset="-122"/>
                  <a:ea typeface="Arial Unicode MS" panose="020B0604020202020204" charset="-122"/>
                </a:rPr>
                <a:t>建模设计</a:t>
              </a:r>
              <a:endParaRPr lang="en-US" altLang="zh-CN" b="1" dirty="0">
                <a:latin typeface="Arial Unicode MS" panose="020B0604020202020204" charset="-122"/>
                <a:ea typeface="Arial Unicode MS" panose="020B0604020202020204" charset="-122"/>
              </a:endParaRPr>
            </a:p>
          </p:txBody>
        </p:sp>
        <p:sp>
          <p:nvSpPr>
            <p:cNvPr id="40" name="文本框 39"/>
            <p:cNvSpPr txBox="1"/>
            <p:nvPr>
              <p:custDataLst>
                <p:tags r:id="rId9"/>
              </p:custDataLst>
            </p:nvPr>
          </p:nvSpPr>
          <p:spPr>
            <a:xfrm>
              <a:off x="942071" y="13123369"/>
              <a:ext cx="1227661" cy="322807"/>
            </a:xfrm>
            <a:prstGeom prst="rect">
              <a:avLst/>
            </a:prstGeom>
            <a:noFill/>
            <a:ln>
              <a:solidFill>
                <a:srgbClr val="4472C4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1600" dirty="0">
                  <a:latin typeface="Arial Unicode MS" panose="020B0604020202020204" charset="-122"/>
                  <a:ea typeface="Arial Unicode MS" panose="020B0604020202020204" charset="-122"/>
                </a:rPr>
                <a:t>整体机构</a:t>
              </a:r>
              <a:endParaRPr lang="zh-CN" sz="1600" dirty="0">
                <a:latin typeface="Arial Unicode MS" panose="020B0604020202020204" charset="-122"/>
                <a:ea typeface="Arial Unicode MS" panose="020B0604020202020204" charset="-122"/>
              </a:endParaRPr>
            </a:p>
          </p:txBody>
        </p:sp>
        <p:sp>
          <p:nvSpPr>
            <p:cNvPr id="41" name="文本框 40"/>
            <p:cNvSpPr txBox="1"/>
            <p:nvPr>
              <p:custDataLst>
                <p:tags r:id="rId10"/>
              </p:custDataLst>
            </p:nvPr>
          </p:nvSpPr>
          <p:spPr>
            <a:xfrm>
              <a:off x="3049202" y="13117098"/>
              <a:ext cx="1795969" cy="322807"/>
            </a:xfrm>
            <a:prstGeom prst="rect">
              <a:avLst/>
            </a:prstGeom>
            <a:noFill/>
            <a:ln>
              <a:solidFill>
                <a:srgbClr val="4472C4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Arial Unicode MS" panose="020B0604020202020204" charset="-122"/>
                  <a:ea typeface="Arial Unicode MS" panose="020B0604020202020204" charset="-122"/>
                </a:rPr>
                <a:t>传动与释放机构</a:t>
              </a:r>
              <a:endParaRPr lang="zh-CN" altLang="en-US" sz="1600" dirty="0">
                <a:latin typeface="Arial Unicode MS" panose="020B0604020202020204" charset="-122"/>
                <a:ea typeface="Arial Unicode MS" panose="020B0604020202020204" charset="-122"/>
              </a:endParaRPr>
            </a:p>
          </p:txBody>
        </p:sp>
      </p:grp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548005" y="5692140"/>
            <a:ext cx="4582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Arial Unicode MS" panose="020B0604020202020204" charset="-122"/>
                <a:ea typeface="Arial Unicode MS" panose="020B0604020202020204" charset="-122"/>
              </a:rPr>
              <a:t>2. </a:t>
            </a:r>
            <a:r>
              <a:rPr lang="zh-CN" altLang="en-US" b="1" dirty="0">
                <a:latin typeface="Arial Unicode MS" panose="020B0604020202020204" charset="-122"/>
                <a:ea typeface="Arial Unicode MS" panose="020B0604020202020204" charset="-122"/>
              </a:rPr>
              <a:t>项目方案与产品定位</a:t>
            </a:r>
            <a:endParaRPr lang="zh-CN" altLang="en-US" sz="1600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2"/>
            </p:custDataLst>
          </p:nvPr>
        </p:nvSpPr>
        <p:spPr>
          <a:xfrm>
            <a:off x="441325" y="11261725"/>
            <a:ext cx="4648835" cy="1014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25000"/>
              </a:lnSpc>
            </a:pPr>
            <a:r>
              <a:rPr lang="en-US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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机器人的推进力依赖于一组对称布置在底盘两侧的橡皮筋。橡皮筋被拉伸以积累势能，随后释放势能以产生向上的推力。对称的位置最大限度地减少了扭矩不平衡，确保了压缩和释放阶段的稳定性。</a:t>
            </a: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半齿轮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可以实现精确的啮合和脱离，这可确保只有当橡皮筋完全拉伸时才释放能量，从而最大限度地提高效率和一致性。半齿轮与中空设计的正齿轮啮合，传递旋转动力，以拉伸橡皮筋。</a:t>
            </a:r>
            <a:endParaRPr lang="zh-CN" altLang="en-US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13"/>
            </p:custDataLst>
          </p:nvPr>
        </p:nvSpPr>
        <p:spPr>
          <a:xfrm>
            <a:off x="5807710" y="12655183"/>
            <a:ext cx="4210050" cy="1437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衷心感谢</a:t>
            </a:r>
            <a:endParaRPr lang="zh-CN" altLang="en-US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课程老师</a:t>
            </a:r>
            <a:r>
              <a:rPr lang="en-US" altLang="zh-CN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 Peter Bradley Shull </a:t>
            </a:r>
            <a:endParaRPr lang="zh-CN" altLang="en-US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TA </a:t>
            </a: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竺可哲、潘慧明</a:t>
            </a:r>
            <a:endParaRPr lang="zh-CN" altLang="en-US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项目指导老师袁志远</a:t>
            </a:r>
            <a:endParaRPr lang="zh-CN" altLang="en-US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indent="0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在整个项目进程中提供的帮助和指导</a:t>
            </a:r>
            <a:endParaRPr lang="zh-CN" altLang="en-US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4"/>
            </p:custDataLst>
          </p:nvPr>
        </p:nvSpPr>
        <p:spPr>
          <a:xfrm>
            <a:off x="583565" y="6172835"/>
            <a:ext cx="4506595" cy="1610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algn="just"/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本机器人的尺寸在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 0.3m</a:t>
            </a:r>
            <a:r>
              <a:rPr lang="en-US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×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0.3m</a:t>
            </a:r>
            <a:r>
              <a:rPr lang="en-US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×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0.3m 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范围内，旨在实现高效的</a:t>
            </a: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垂直跳跃和水平方向穿越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。通过使用压缩橡皮筋储能、由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 N20 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直流电机驱动半齿轮控制的机械结构。储能、齿轮电机、底盘、释放和遥控等子系统协同工作，实现压缩、储能、释放和恢复的跳跃循环。</a:t>
            </a:r>
            <a:endParaRPr lang="zh-CN" altLang="en-US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pic>
        <p:nvPicPr>
          <p:cNvPr id="17" name="图片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2440" y="8249285"/>
            <a:ext cx="1844040" cy="2292985"/>
          </a:xfrm>
          <a:prstGeom prst="rect">
            <a:avLst/>
          </a:prstGeom>
        </p:spPr>
      </p:pic>
      <p:pic>
        <p:nvPicPr>
          <p:cNvPr id="5" name="图片 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44445" y="8260080"/>
            <a:ext cx="2896870" cy="23590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669280" y="3695065"/>
            <a:ext cx="5448300" cy="4672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>
              <a:lnSpc>
                <a:spcPct val="125000"/>
              </a:lnSpc>
            </a:pP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1. 主体腿部与支撑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(1)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定制：碳纤维板 统一厚度 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mm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        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板上圆孔 直径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6mm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(2)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切割：固定用铁棒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外径2.5mm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铁棒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外径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3mm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(3)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购买：轴承 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</a:rPr>
              <a:t>3*6*2</a:t>
            </a:r>
            <a:endParaRPr lang="en-US" altLang="zh-CN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        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      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螺栓 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φ3*8*M2.5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(4)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3D打印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: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支撑腿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2.动力与传动装置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(1)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电机型号 N20直流电机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(2)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齿轮组减速装置：所用齿轮为3D打印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(3)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电池供电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(4)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储能</a:t>
            </a:r>
            <a:r>
              <a:rPr lang="en-US" altLang="zh-CN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:</a:t>
            </a:r>
            <a:r>
              <a:rPr lang="zh-CN" altLang="en-US" sz="1600" spc="40" dirty="0">
                <a:latin typeface="Arial Unicode MS" panose="020B0604020202020204" charset="-122"/>
                <a:ea typeface="Arial Unicode MS" panose="020B0604020202020204" charset="-122"/>
                <a:cs typeface="Arial" panose="020B0604020202020204" pitchFamily="34" charset="0"/>
                <a:sym typeface="+mn-ea"/>
              </a:rPr>
              <a:t>4*橡皮筋</a:t>
            </a:r>
            <a:endParaRPr lang="zh-CN" altLang="en-US" sz="16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400" spc="40" dirty="0">
              <a:latin typeface="Arial Unicode MS" panose="020B0604020202020204" charset="-122"/>
              <a:ea typeface="Arial Unicode MS" panose="020B0604020202020204" charset="-122"/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50" y="7987030"/>
            <a:ext cx="1752600" cy="1067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矩形 20"/>
          <p:cNvSpPr/>
          <p:nvPr/>
        </p:nvSpPr>
        <p:spPr>
          <a:xfrm>
            <a:off x="6155690" y="9339580"/>
            <a:ext cx="762000" cy="31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155399" y="9339435"/>
            <a:ext cx="1521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latin typeface="Adobe 黑体 Std R" panose="020B0400000000000000" pitchFamily="34" charset="-122"/>
                <a:ea typeface="Adobe 黑体 Std R" panose="020B0400000000000000" pitchFamily="34" charset="-122"/>
              </a:rPr>
              <a:t>样机展示</a:t>
            </a:r>
            <a:endParaRPr lang="zh-CN" altLang="en-US" b="1" dirty="0"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518910" y="9657080"/>
            <a:ext cx="3422650" cy="2313940"/>
          </a:xfrm>
          <a:prstGeom prst="rect">
            <a:avLst/>
          </a:prstGeom>
        </p:spPr>
      </p:pic>
      <p:pic>
        <p:nvPicPr>
          <p:cNvPr id="23" name="图片 6" descr="209e380c1079881c4d002191a63f85f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7793990" y="6944995"/>
            <a:ext cx="2451100" cy="208343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COMMONDATA" val="eyJoZGlkIjoiOTkzNjBkNjA2MWU0YTg4ODY2YmIwNzhiZWFmOWM3N2M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Application>WPS 演示</Application>
  <PresentationFormat>自定义</PresentationFormat>
  <Paragraphs>46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Arial Unicode MS</vt:lpstr>
      <vt:lpstr>Adobe 黑体 Std R</vt:lpstr>
      <vt:lpstr>Calibri</vt:lpstr>
      <vt:lpstr>微软雅黑</vt:lpstr>
      <vt:lpstr>等线 Light</vt:lpstr>
      <vt:lpstr>Calibri Light</vt:lpstr>
      <vt:lpstr>等线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Poison[</cp:lastModifiedBy>
  <cp:revision>41</cp:revision>
  <dcterms:created xsi:type="dcterms:W3CDTF">2025-01-03T03:39:00Z</dcterms:created>
  <dcterms:modified xsi:type="dcterms:W3CDTF">2025-01-16T10:12:54Z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D1DE13CD5C154220AA1984F33EB1EC80_12</vt:lpwstr>
  </property>
  <property fmtid="{D5CDD505-2E9C-101B-9397-08002B2CF9AE}" pid="3" name="KSOProductBuildVer">
    <vt:lpwstr>2052-12.1.0.19770</vt:lpwstr>
  </property>
</Properties>
</file>