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0907713" cy="15335250"/>
  <p:notesSz cx="6858000" cy="9144000"/>
  <p:embeddedFontLst>
    <p:embeddedFont>
      <p:font typeface="Arial Unicode MS" panose="020B0604020202020204" pitchFamily="34" charset="-122"/>
      <p:regular r:id="rId5"/>
    </p:embeddedFont>
  </p:embeddedFontLst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94" userDrawn="1">
          <p15:clr>
            <a:srgbClr val="A4A3A4"/>
          </p15:clr>
        </p15:guide>
        <p15:guide id="2" pos="34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B0B9"/>
    <a:srgbClr val="0E5E8C"/>
    <a:srgbClr val="12467A"/>
    <a:srgbClr val="035183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208" y="-2320"/>
      </p:cViewPr>
      <p:guideLst>
        <p:guide orient="horz" pos="4794"/>
        <p:guide pos="3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font" Target="fonts/font1.fntdata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1486" y="1143000"/>
            <a:ext cx="2195029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2509728"/>
            <a:ext cx="9271556" cy="5338939"/>
          </a:xfrm>
        </p:spPr>
        <p:txBody>
          <a:bodyPr anchor="b"/>
          <a:lstStyle>
            <a:lvl1pPr algn="ctr">
              <a:defRPr sz="71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8054557"/>
            <a:ext cx="8180785" cy="3702468"/>
          </a:xfrm>
        </p:spPr>
        <p:txBody>
          <a:bodyPr/>
          <a:lstStyle>
            <a:lvl1pPr marL="0" indent="0" algn="ctr">
              <a:buNone/>
              <a:defRPr sz="2865"/>
            </a:lvl1pPr>
            <a:lvl2pPr marL="545465" indent="0" algn="ctr">
              <a:buNone/>
              <a:defRPr sz="2385"/>
            </a:lvl2pPr>
            <a:lvl3pPr marL="1090930" indent="0" algn="ctr">
              <a:buNone/>
              <a:defRPr sz="2145"/>
            </a:lvl3pPr>
            <a:lvl4pPr marL="1636395" indent="0" algn="ctr">
              <a:buNone/>
              <a:defRPr sz="1910"/>
            </a:lvl4pPr>
            <a:lvl5pPr marL="2181860" indent="0" algn="ctr">
              <a:buNone/>
              <a:defRPr sz="1910"/>
            </a:lvl5pPr>
            <a:lvl6pPr marL="2726690" indent="0" algn="ctr">
              <a:buNone/>
              <a:defRPr sz="1910"/>
            </a:lvl6pPr>
            <a:lvl7pPr marL="3272155" indent="0" algn="ctr">
              <a:buNone/>
              <a:defRPr sz="1910"/>
            </a:lvl7pPr>
            <a:lvl8pPr marL="3817620" indent="0" algn="ctr">
              <a:buNone/>
              <a:defRPr sz="1910"/>
            </a:lvl8pPr>
            <a:lvl9pPr marL="4363085" indent="0" algn="ctr">
              <a:buNone/>
              <a:defRPr sz="191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816460"/>
            <a:ext cx="2351976" cy="1299591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816460"/>
            <a:ext cx="6919580" cy="1299591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3823167"/>
            <a:ext cx="9407902" cy="6379037"/>
          </a:xfrm>
        </p:spPr>
        <p:txBody>
          <a:bodyPr anchor="b"/>
          <a:lstStyle>
            <a:lvl1pPr>
              <a:defRPr sz="71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10262552"/>
            <a:ext cx="9407902" cy="3354585"/>
          </a:xfrm>
        </p:spPr>
        <p:txBody>
          <a:bodyPr/>
          <a:lstStyle>
            <a:lvl1pPr marL="0" indent="0">
              <a:buNone/>
              <a:defRPr sz="2865">
                <a:solidFill>
                  <a:schemeClr val="tx1"/>
                </a:solidFill>
              </a:defRPr>
            </a:lvl1pPr>
            <a:lvl2pPr marL="545465" indent="0">
              <a:buNone/>
              <a:defRPr sz="2385">
                <a:solidFill>
                  <a:schemeClr val="tx1">
                    <a:tint val="75000"/>
                  </a:schemeClr>
                </a:solidFill>
              </a:defRPr>
            </a:lvl2pPr>
            <a:lvl3pPr marL="1090930" indent="0">
              <a:buNone/>
              <a:defRPr sz="2145">
                <a:solidFill>
                  <a:schemeClr val="tx1">
                    <a:tint val="75000"/>
                  </a:schemeClr>
                </a:solidFill>
              </a:defRPr>
            </a:lvl3pPr>
            <a:lvl4pPr marL="163639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4pPr>
            <a:lvl5pPr marL="218186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5pPr>
            <a:lvl6pPr marL="272669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6pPr>
            <a:lvl7pPr marL="327215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7pPr>
            <a:lvl8pPr marL="3817620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8pPr>
            <a:lvl9pPr marL="4363085" indent="0">
              <a:buNone/>
              <a:defRPr sz="19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4082300"/>
            <a:ext cx="4635778" cy="9730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4082300"/>
            <a:ext cx="4635778" cy="9730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816464"/>
            <a:ext cx="9407902" cy="29641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3759267"/>
            <a:ext cx="4614473" cy="1842359"/>
          </a:xfrm>
        </p:spPr>
        <p:txBody>
          <a:bodyPr anchor="b"/>
          <a:lstStyle>
            <a:lvl1pPr marL="0" indent="0">
              <a:buNone/>
              <a:defRPr sz="2865" b="1"/>
            </a:lvl1pPr>
            <a:lvl2pPr marL="545465" indent="0">
              <a:buNone/>
              <a:defRPr sz="2385" b="1"/>
            </a:lvl2pPr>
            <a:lvl3pPr marL="1090930" indent="0">
              <a:buNone/>
              <a:defRPr sz="2145" b="1"/>
            </a:lvl3pPr>
            <a:lvl4pPr marL="1636395" indent="0">
              <a:buNone/>
              <a:defRPr sz="1910" b="1"/>
            </a:lvl4pPr>
            <a:lvl5pPr marL="2181860" indent="0">
              <a:buNone/>
              <a:defRPr sz="1910" b="1"/>
            </a:lvl5pPr>
            <a:lvl6pPr marL="2726690" indent="0">
              <a:buNone/>
              <a:defRPr sz="1910" b="1"/>
            </a:lvl6pPr>
            <a:lvl7pPr marL="3272155" indent="0">
              <a:buNone/>
              <a:defRPr sz="1910" b="1"/>
            </a:lvl7pPr>
            <a:lvl8pPr marL="3817620" indent="0">
              <a:buNone/>
              <a:defRPr sz="1910" b="1"/>
            </a:lvl8pPr>
            <a:lvl9pPr marL="4363085" indent="0">
              <a:buNone/>
              <a:defRPr sz="191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5601626"/>
            <a:ext cx="4614473" cy="823914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3759267"/>
            <a:ext cx="4637199" cy="1842359"/>
          </a:xfrm>
        </p:spPr>
        <p:txBody>
          <a:bodyPr anchor="b"/>
          <a:lstStyle>
            <a:lvl1pPr marL="0" indent="0">
              <a:buNone/>
              <a:defRPr sz="2865" b="1"/>
            </a:lvl1pPr>
            <a:lvl2pPr marL="545465" indent="0">
              <a:buNone/>
              <a:defRPr sz="2385" b="1"/>
            </a:lvl2pPr>
            <a:lvl3pPr marL="1090930" indent="0">
              <a:buNone/>
              <a:defRPr sz="2145" b="1"/>
            </a:lvl3pPr>
            <a:lvl4pPr marL="1636395" indent="0">
              <a:buNone/>
              <a:defRPr sz="1910" b="1"/>
            </a:lvl4pPr>
            <a:lvl5pPr marL="2181860" indent="0">
              <a:buNone/>
              <a:defRPr sz="1910" b="1"/>
            </a:lvl5pPr>
            <a:lvl6pPr marL="2726690" indent="0">
              <a:buNone/>
              <a:defRPr sz="1910" b="1"/>
            </a:lvl6pPr>
            <a:lvl7pPr marL="3272155" indent="0">
              <a:buNone/>
              <a:defRPr sz="1910" b="1"/>
            </a:lvl7pPr>
            <a:lvl8pPr marL="3817620" indent="0">
              <a:buNone/>
              <a:defRPr sz="1910" b="1"/>
            </a:lvl8pPr>
            <a:lvl9pPr marL="4363085" indent="0">
              <a:buNone/>
              <a:defRPr sz="191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5601626"/>
            <a:ext cx="4637199" cy="823914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2207995"/>
            <a:ext cx="5522030" cy="10897967"/>
          </a:xfrm>
        </p:spPr>
        <p:txBody>
          <a:bodyPr/>
          <a:lstStyle>
            <a:lvl1pPr>
              <a:defRPr sz="3815"/>
            </a:lvl1pPr>
            <a:lvl2pPr>
              <a:defRPr sz="3340"/>
            </a:lvl2pPr>
            <a:lvl3pPr>
              <a:defRPr sz="2865"/>
            </a:lvl3pPr>
            <a:lvl4pPr>
              <a:defRPr sz="2385"/>
            </a:lvl4pPr>
            <a:lvl5pPr>
              <a:defRPr sz="2385"/>
            </a:lvl5pPr>
            <a:lvl6pPr>
              <a:defRPr sz="2385"/>
            </a:lvl6pPr>
            <a:lvl7pPr>
              <a:defRPr sz="2385"/>
            </a:lvl7pPr>
            <a:lvl8pPr>
              <a:defRPr sz="2385"/>
            </a:lvl8pPr>
            <a:lvl9pPr>
              <a:defRPr sz="238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10"/>
            </a:lvl1pPr>
            <a:lvl2pPr marL="545465" indent="0">
              <a:buNone/>
              <a:defRPr sz="1670"/>
            </a:lvl2pPr>
            <a:lvl3pPr marL="1090930" indent="0">
              <a:buNone/>
              <a:defRPr sz="1430"/>
            </a:lvl3pPr>
            <a:lvl4pPr marL="1636395" indent="0">
              <a:buNone/>
              <a:defRPr sz="1195"/>
            </a:lvl4pPr>
            <a:lvl5pPr marL="2181860" indent="0">
              <a:buNone/>
              <a:defRPr sz="1195"/>
            </a:lvl5pPr>
            <a:lvl6pPr marL="2726690" indent="0">
              <a:buNone/>
              <a:defRPr sz="1195"/>
            </a:lvl6pPr>
            <a:lvl7pPr marL="3272155" indent="0">
              <a:buNone/>
              <a:defRPr sz="1195"/>
            </a:lvl7pPr>
            <a:lvl8pPr marL="3817620" indent="0">
              <a:buNone/>
              <a:defRPr sz="1195"/>
            </a:lvl8pPr>
            <a:lvl9pPr marL="4363085" indent="0">
              <a:buNone/>
              <a:defRPr sz="119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2207995"/>
            <a:ext cx="5522030" cy="10897967"/>
          </a:xfrm>
        </p:spPr>
        <p:txBody>
          <a:bodyPr anchor="t"/>
          <a:lstStyle>
            <a:lvl1pPr marL="0" indent="0">
              <a:buNone/>
              <a:defRPr sz="3815"/>
            </a:lvl1pPr>
            <a:lvl2pPr marL="545465" indent="0">
              <a:buNone/>
              <a:defRPr sz="3340"/>
            </a:lvl2pPr>
            <a:lvl3pPr marL="1090930" indent="0">
              <a:buNone/>
              <a:defRPr sz="2865"/>
            </a:lvl3pPr>
            <a:lvl4pPr marL="1636395" indent="0">
              <a:buNone/>
              <a:defRPr sz="2385"/>
            </a:lvl4pPr>
            <a:lvl5pPr marL="2181860" indent="0">
              <a:buNone/>
              <a:defRPr sz="2385"/>
            </a:lvl5pPr>
            <a:lvl6pPr marL="2726690" indent="0">
              <a:buNone/>
              <a:defRPr sz="2385"/>
            </a:lvl6pPr>
            <a:lvl7pPr marL="3272155" indent="0">
              <a:buNone/>
              <a:defRPr sz="2385"/>
            </a:lvl7pPr>
            <a:lvl8pPr marL="3817620" indent="0">
              <a:buNone/>
              <a:defRPr sz="2385"/>
            </a:lvl8pPr>
            <a:lvl9pPr marL="4363085" indent="0">
              <a:buNone/>
              <a:defRPr sz="238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10"/>
            </a:lvl1pPr>
            <a:lvl2pPr marL="545465" indent="0">
              <a:buNone/>
              <a:defRPr sz="1670"/>
            </a:lvl2pPr>
            <a:lvl3pPr marL="1090930" indent="0">
              <a:buNone/>
              <a:defRPr sz="1430"/>
            </a:lvl3pPr>
            <a:lvl4pPr marL="1636395" indent="0">
              <a:buNone/>
              <a:defRPr sz="1195"/>
            </a:lvl4pPr>
            <a:lvl5pPr marL="2181860" indent="0">
              <a:buNone/>
              <a:defRPr sz="1195"/>
            </a:lvl5pPr>
            <a:lvl6pPr marL="2726690" indent="0">
              <a:buNone/>
              <a:defRPr sz="1195"/>
            </a:lvl6pPr>
            <a:lvl7pPr marL="3272155" indent="0">
              <a:buNone/>
              <a:defRPr sz="1195"/>
            </a:lvl7pPr>
            <a:lvl8pPr marL="3817620" indent="0">
              <a:buNone/>
              <a:defRPr sz="1195"/>
            </a:lvl8pPr>
            <a:lvl9pPr marL="4363085" indent="0">
              <a:buNone/>
              <a:defRPr sz="119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08666-46FF-4B4D-8E50-D15DF82F5A2D}" type="datetimeFigureOut">
              <a:rPr lang="zh-CN" altLang="en-US" smtClean="0"/>
              <a:t>2025/1/16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84C03-BD5C-4D8C-AFB6-6D8D6F9B95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90930" rtl="0" eaLnBrk="1" latinLnBrk="0" hangingPunct="1">
        <a:lnSpc>
          <a:spcPct val="90000"/>
        </a:lnSpc>
        <a:spcBef>
          <a:spcPct val="0"/>
        </a:spcBef>
        <a:buNone/>
        <a:defRPr sz="52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415" indent="-272415" algn="l" defTabSz="1090930" rtl="0" eaLnBrk="1" latinLnBrk="0" hangingPunct="1">
        <a:lnSpc>
          <a:spcPct val="90000"/>
        </a:lnSpc>
        <a:spcBef>
          <a:spcPts val="1195"/>
        </a:spcBef>
        <a:buFont typeface="Arial" panose="020B060602020203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788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865" kern="1200">
          <a:solidFill>
            <a:schemeClr val="tx1"/>
          </a:solidFill>
          <a:latin typeface="+mn-lt"/>
          <a:ea typeface="+mn-ea"/>
          <a:cs typeface="+mn-cs"/>
        </a:defRPr>
      </a:lvl2pPr>
      <a:lvl3pPr marL="136334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385" kern="1200">
          <a:solidFill>
            <a:schemeClr val="tx1"/>
          </a:solidFill>
          <a:latin typeface="+mn-lt"/>
          <a:ea typeface="+mn-ea"/>
          <a:cs typeface="+mn-cs"/>
        </a:defRPr>
      </a:lvl3pPr>
      <a:lvl4pPr marL="190881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5pPr>
      <a:lvl6pPr marL="299974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6pPr>
      <a:lvl7pPr marL="354520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7pPr>
      <a:lvl8pPr marL="4090670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8pPr>
      <a:lvl9pPr marL="4636135" indent="-272415" algn="l" defTabSz="1090930" rtl="0" eaLnBrk="1" latinLnBrk="0" hangingPunct="1">
        <a:lnSpc>
          <a:spcPct val="90000"/>
        </a:lnSpc>
        <a:spcBef>
          <a:spcPts val="595"/>
        </a:spcBef>
        <a:buFont typeface="Arial" panose="020B060602020203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1pPr>
      <a:lvl2pPr marL="54546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2pPr>
      <a:lvl3pPr marL="109093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3pPr>
      <a:lvl4pPr marL="163639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4pPr>
      <a:lvl5pPr marL="218186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5pPr>
      <a:lvl6pPr marL="272669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6pPr>
      <a:lvl7pPr marL="327215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7pPr>
      <a:lvl8pPr marL="3817620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8pPr>
      <a:lvl9pPr marL="4363085" algn="l" defTabSz="1090930" rtl="0" eaLnBrk="1" latinLnBrk="0" hangingPunct="1">
        <a:defRPr sz="21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image" Target="../media/image2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1.png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7.xml"/><Relationship Id="rId20" Type="http://schemas.openxmlformats.org/officeDocument/2006/relationships/image" Target="../media/image4.jp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image" Target="../media/image3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id="{762EF4F1-5107-ED97-EEF0-033FD9FC715E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3138" r="18743"/>
          <a:stretch/>
        </p:blipFill>
        <p:spPr>
          <a:xfrm>
            <a:off x="512436" y="8793716"/>
            <a:ext cx="4644257" cy="2521012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710055" y="1656715"/>
            <a:ext cx="554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Arial Unicode MS" panose="020B0604020202020204" charset="-122"/>
                <a:ea typeface="Arial Unicode MS" panose="020B0604020202020204" charset="-122"/>
              </a:rPr>
              <a:t>六足越障机器人</a:t>
            </a: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710055" y="2159020"/>
            <a:ext cx="554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Arial Unicode MS" panose="020B0604020202020204" charset="-122"/>
                <a:ea typeface="Arial Unicode MS" panose="020B0604020202020204" charset="-122"/>
              </a:rPr>
              <a:t>徐若程、陈剑波、张钟、张宸</a:t>
            </a: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1710055" y="2628305"/>
            <a:ext cx="554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Arial Unicode MS" panose="020B0604020202020204" charset="-122"/>
                <a:ea typeface="Arial Unicode MS" panose="020B0604020202020204" charset="-122"/>
              </a:rPr>
              <a:t>陈卫星 </a:t>
            </a: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9206865" y="1521420"/>
            <a:ext cx="1267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0E5E8C"/>
                </a:solidFill>
                <a:latin typeface="Arial Unicode MS" panose="020B0604020202020204" charset="-122"/>
                <a:ea typeface="Arial Unicode MS" panose="020B0604020202020204" charset="-122"/>
              </a:rPr>
              <a:t>A15</a:t>
            </a:r>
            <a:endParaRPr lang="en-US" altLang="zh-CN" sz="3600" b="1" dirty="0">
              <a:solidFill>
                <a:srgbClr val="0E5E8C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3166" y="3830955"/>
            <a:ext cx="4801235" cy="1980648"/>
            <a:chOff x="821184" y="4103349"/>
            <a:chExt cx="4596927" cy="1896440"/>
          </a:xfrm>
        </p:grpSpPr>
        <p:sp>
          <p:nvSpPr>
            <p:cNvPr id="10" name="文本框 9"/>
            <p:cNvSpPr txBox="1"/>
            <p:nvPr>
              <p:custDataLst>
                <p:tags r:id="rId14"/>
              </p:custDataLst>
            </p:nvPr>
          </p:nvSpPr>
          <p:spPr>
            <a:xfrm>
              <a:off x="821184" y="4103349"/>
              <a:ext cx="4450404" cy="418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</a:pPr>
              <a:r>
                <a:rPr lang="en-US" altLang="zh-CN" b="1" dirty="0">
                  <a:latin typeface="Arial Unicode MS" panose="020B0604020202020204" charset="-122"/>
                  <a:ea typeface="Arial Unicode MS" panose="020B0604020202020204" charset="-122"/>
                </a:rPr>
                <a:t>1. </a:t>
              </a:r>
              <a:r>
                <a:rPr lang="zh-CN" altLang="en-US" b="1" dirty="0">
                  <a:latin typeface="Arial Unicode MS" panose="020B0604020202020204" charset="-122"/>
                  <a:ea typeface="Arial Unicode MS" panose="020B0604020202020204" charset="-122"/>
                </a:rPr>
                <a:t>项目背景</a:t>
              </a:r>
              <a:endParaRPr lang="zh-CN" altLang="en-US" b="1" spc="40" dirty="0">
                <a:latin typeface="Arial Unicode MS" panose="020B0604020202020204" charset="-122"/>
                <a:ea typeface="Arial Unicode MS" panose="020B0604020202020204" charset="-122"/>
                <a:cs typeface="Arial" panose="020B0606020202030204" pitchFamily="34" charset="0"/>
              </a:endParaRPr>
            </a:p>
          </p:txBody>
        </p:sp>
        <p:sp>
          <p:nvSpPr>
            <p:cNvPr id="11" name="文本框 10"/>
            <p:cNvSpPr txBox="1"/>
            <p:nvPr>
              <p:custDataLst>
                <p:tags r:id="rId15"/>
              </p:custDataLst>
            </p:nvPr>
          </p:nvSpPr>
          <p:spPr>
            <a:xfrm>
              <a:off x="869214" y="4463895"/>
              <a:ext cx="4548897" cy="1535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</a:pPr>
              <a:r>
                <a:rPr lang="en-US" altLang="zh-CN" sz="1600" spc="40" dirty="0">
                  <a:latin typeface="Arial Unicode MS" panose="020B0604020202020204" charset="-122"/>
                  <a:ea typeface="Arial Unicode MS" panose="020B0604020202020204" charset="-122"/>
                  <a:cs typeface="Arial" panose="020B0606020202030204" pitchFamily="34" charset="0"/>
                </a:rPr>
                <a:t>	</a:t>
              </a:r>
              <a:r>
                <a:rPr lang="zh-CN" altLang="en-US" sz="1600" spc="40" dirty="0">
                  <a:latin typeface="Arial Unicode MS" panose="020B0604020202020204" charset="-122"/>
                  <a:ea typeface="Arial Unicode MS" panose="020B0604020202020204" charset="-122"/>
                  <a:cs typeface="Arial" panose="020B0606020202030204" pitchFamily="34" charset="0"/>
                </a:rPr>
                <a:t>足式越障机器人是一种创新型的移动机器人，与传统的轮式或履带式机器人相比，其更具灵活性和适应性，能够在各种地理环境中高效移动，本项目是面向挑战赛赛道设计而成的六足越障机器人。</a:t>
              </a:r>
            </a:p>
          </p:txBody>
        </p:sp>
      </p:grpSp>
      <p:sp>
        <p:nvSpPr>
          <p:cNvPr id="35" name="文本框 34"/>
          <p:cNvSpPr txBox="1"/>
          <p:nvPr>
            <p:custDataLst>
              <p:tags r:id="rId5"/>
            </p:custDataLst>
          </p:nvPr>
        </p:nvSpPr>
        <p:spPr>
          <a:xfrm>
            <a:off x="421323" y="8489932"/>
            <a:ext cx="4648835" cy="37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Arial Unicode MS" panose="020B0604020202020204" charset="-122"/>
                <a:ea typeface="Arial Unicode MS" panose="020B0604020202020204" charset="-122"/>
              </a:rPr>
              <a:t>3. </a:t>
            </a:r>
            <a:r>
              <a:rPr lang="zh-CN" altLang="en-US" b="1" dirty="0">
                <a:latin typeface="Arial Unicode MS" panose="020B0604020202020204" charset="-122"/>
                <a:ea typeface="Arial Unicode MS" panose="020B0604020202020204" charset="-122"/>
              </a:rPr>
              <a:t>建模设计</a:t>
            </a:r>
            <a:endParaRPr lang="en-US" altLang="zh-CN" b="1" dirty="0"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548005" y="5692140"/>
            <a:ext cx="4582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Arial Unicode MS" panose="020B0604020202020204" charset="-122"/>
                <a:ea typeface="Arial Unicode MS" panose="020B0604020202020204" charset="-122"/>
              </a:rPr>
              <a:t>2. </a:t>
            </a:r>
            <a:r>
              <a:rPr lang="zh-CN" altLang="en-US" b="1" dirty="0">
                <a:latin typeface="Arial Unicode MS" panose="020B0604020202020204" charset="-122"/>
                <a:ea typeface="Arial Unicode MS" panose="020B0604020202020204" charset="-122"/>
              </a:rPr>
              <a:t>项目方案与产品定位</a:t>
            </a:r>
            <a:endParaRPr lang="zh-CN" altLang="en-US" sz="1600" dirty="0"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7"/>
            </p:custDataLst>
          </p:nvPr>
        </p:nvSpPr>
        <p:spPr>
          <a:xfrm>
            <a:off x="311149" y="11713145"/>
            <a:ext cx="5023251" cy="14630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1.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电机带动减速齿轮组，实现原动件动力来源与速度控制。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2.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足部替换性强，可据需要调整足部形状。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3.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限位设计，防止足部偏角过高影响越障。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4.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增加足部横向长度同时避免足部间干涉，提高行走稳定性。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5.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以切比雪夫机构为基础而设计。</a:t>
            </a:r>
          </a:p>
        </p:txBody>
      </p:sp>
      <p:sp>
        <p:nvSpPr>
          <p:cNvPr id="45" name="文本框 44"/>
          <p:cNvSpPr txBox="1"/>
          <p:nvPr>
            <p:custDataLst>
              <p:tags r:id="rId8"/>
            </p:custDataLst>
          </p:nvPr>
        </p:nvSpPr>
        <p:spPr>
          <a:xfrm>
            <a:off x="5837555" y="9733280"/>
            <a:ext cx="4210050" cy="2219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b="1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本六足越障机器人创新点为：</a:t>
            </a:r>
            <a:endParaRPr lang="en-US" altLang="zh-CN" sz="1600" b="1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285750" indent="-285750">
              <a:lnSpc>
                <a:spcPct val="125000"/>
              </a:lnSpc>
              <a:buFont typeface="Arial" panose="020B060602020203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优化足部设计，半圆型、限位、魔术贴等设计助力越障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285750" indent="-285750">
              <a:lnSpc>
                <a:spcPct val="125000"/>
              </a:lnSpc>
              <a:buFont typeface="Arial" panose="020B060602020203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切比雪夫机构尺寸经过</a:t>
            </a:r>
            <a:r>
              <a:rPr lang="en-US" altLang="zh-CN" sz="1600" dirty="0" err="1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Matlab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计算，足部轨迹更适合爬坡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  <a:p>
            <a:pPr marL="285750" indent="-285750">
              <a:lnSpc>
                <a:spcPct val="125000"/>
              </a:lnSpc>
              <a:buFont typeface="Arial" panose="020B0606020202030204" pitchFamily="34" charset="0"/>
              <a:buChar char="•"/>
            </a:pP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齿轮所在轴两侧粗细不同，减小扭转形变所带来的不对称影响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56" name="文本框 55"/>
          <p:cNvSpPr txBox="1"/>
          <p:nvPr>
            <p:custDataLst>
              <p:tags r:id="rId9"/>
            </p:custDataLst>
          </p:nvPr>
        </p:nvSpPr>
        <p:spPr>
          <a:xfrm>
            <a:off x="5837555" y="5590092"/>
            <a:ext cx="4424045" cy="9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AutoNum type="arabicPeriod"/>
            </a:pPr>
            <a:r>
              <a:rPr lang="zh-CN" altLang="en-US" sz="1600" b="1" dirty="0">
                <a:latin typeface="Arial Unicode MS" panose="020B0604020202020204" charset="-122"/>
                <a:ea typeface="Arial Unicode MS" panose="020B0604020202020204" charset="-122"/>
              </a:rPr>
              <a:t>材料选择</a:t>
            </a:r>
            <a:endParaRPr lang="en-US" altLang="zh-CN" sz="1600" b="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车身、腿部由亚克力板切割拼接制得，足部、齿轮、轴、原动件杆由</a:t>
            </a: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3D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打印制得。</a:t>
            </a:r>
          </a:p>
        </p:txBody>
      </p:sp>
      <p:sp>
        <p:nvSpPr>
          <p:cNvPr id="61" name="文本框 60"/>
          <p:cNvSpPr txBox="1"/>
          <p:nvPr>
            <p:custDataLst>
              <p:tags r:id="rId10"/>
            </p:custDataLst>
          </p:nvPr>
        </p:nvSpPr>
        <p:spPr>
          <a:xfrm>
            <a:off x="5807709" y="12769483"/>
            <a:ext cx="4210051" cy="87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buFont typeface="Arial" panose="020B0606020202030204" pitchFamily="34" charset="0"/>
              <a:buChar char="•"/>
            </a:pPr>
            <a:r>
              <a:rPr lang="zh-CN" altLang="en-US" sz="14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感谢课程教师陈卫星老师对项目方向以及进程做出的建议与指导；感谢中心与项目指导老师袁志远老师在项目进行中给予的耐心指导！</a:t>
            </a:r>
            <a:endParaRPr lang="en-US" altLang="zh-CN" sz="14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675005" y="7367270"/>
            <a:ext cx="4506595" cy="765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本项目面向挑战赛三个障碍：上坡、门洞、凹坑而设计，以切比雪夫机构为基础，通过设计连杆尺寸比例以及足部形状，电机带动齿轮传动，达到越障的目的。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B5C20D2-8936-9B85-2224-1E6B982D856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92182" y="6069576"/>
            <a:ext cx="5060876" cy="1347224"/>
          </a:xfrm>
          <a:prstGeom prst="rect">
            <a:avLst/>
          </a:prstGeom>
        </p:spPr>
      </p:pic>
      <p:sp>
        <p:nvSpPr>
          <p:cNvPr id="16" name="椭圆 15">
            <a:extLst>
              <a:ext uri="{FF2B5EF4-FFF2-40B4-BE49-F238E27FC236}">
                <a16:creationId xmlns:a16="http://schemas.microsoft.com/office/drawing/2014/main" id="{9DAD709F-035A-E862-CF9B-2DCA7E4D8792}"/>
              </a:ext>
            </a:extLst>
          </p:cNvPr>
          <p:cNvSpPr/>
          <p:nvPr/>
        </p:nvSpPr>
        <p:spPr>
          <a:xfrm>
            <a:off x="2609850" y="9264311"/>
            <a:ext cx="1212849" cy="889339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EB6E03AD-913F-F702-2666-55EAD7B5AC45}"/>
              </a:ext>
            </a:extLst>
          </p:cNvPr>
          <p:cNvSpPr/>
          <p:nvPr/>
        </p:nvSpPr>
        <p:spPr>
          <a:xfrm>
            <a:off x="2161306" y="10741723"/>
            <a:ext cx="793750" cy="429738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96A3A429-BE20-B381-36C3-F73112B8776B}"/>
              </a:ext>
            </a:extLst>
          </p:cNvPr>
          <p:cNvSpPr/>
          <p:nvPr/>
        </p:nvSpPr>
        <p:spPr>
          <a:xfrm rot="2559465">
            <a:off x="4385129" y="10331286"/>
            <a:ext cx="583023" cy="903901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235FB44A-0908-0E63-73A0-C18841975A66}"/>
              </a:ext>
            </a:extLst>
          </p:cNvPr>
          <p:cNvSpPr/>
          <p:nvPr/>
        </p:nvSpPr>
        <p:spPr>
          <a:xfrm>
            <a:off x="1316619" y="10670655"/>
            <a:ext cx="245481" cy="309041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1400E780-0A04-172A-9D58-DDBF72CC00F4}"/>
              </a:ext>
            </a:extLst>
          </p:cNvPr>
          <p:cNvSpPr/>
          <p:nvPr/>
        </p:nvSpPr>
        <p:spPr>
          <a:xfrm>
            <a:off x="3147809" y="8978075"/>
            <a:ext cx="174055" cy="17405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1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F207B5B7-6E11-5BE3-1DC4-E6AC43787ABD}"/>
              </a:ext>
            </a:extLst>
          </p:cNvPr>
          <p:cNvSpPr/>
          <p:nvPr/>
        </p:nvSpPr>
        <p:spPr>
          <a:xfrm>
            <a:off x="2939879" y="10669048"/>
            <a:ext cx="174055" cy="17405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2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901081B0-D7FA-4D8D-18FC-64426C77A771}"/>
              </a:ext>
            </a:extLst>
          </p:cNvPr>
          <p:cNvSpPr/>
          <p:nvPr/>
        </p:nvSpPr>
        <p:spPr>
          <a:xfrm>
            <a:off x="1554512" y="10954066"/>
            <a:ext cx="174055" cy="17405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3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8FD5C22B-8FC3-E008-5DB7-4EEFDA826EB2}"/>
              </a:ext>
            </a:extLst>
          </p:cNvPr>
          <p:cNvSpPr/>
          <p:nvPr/>
        </p:nvSpPr>
        <p:spPr>
          <a:xfrm>
            <a:off x="4849438" y="11151466"/>
            <a:ext cx="174055" cy="17405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4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44946C7B-3719-94D0-10F3-FF0B5793E415}"/>
              </a:ext>
            </a:extLst>
          </p:cNvPr>
          <p:cNvSpPr/>
          <p:nvPr/>
        </p:nvSpPr>
        <p:spPr>
          <a:xfrm>
            <a:off x="806450" y="9614495"/>
            <a:ext cx="3759199" cy="1413464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B89931DC-F812-9B15-405E-EF5CC3217F2B}"/>
              </a:ext>
            </a:extLst>
          </p:cNvPr>
          <p:cNvSpPr/>
          <p:nvPr/>
        </p:nvSpPr>
        <p:spPr>
          <a:xfrm>
            <a:off x="632395" y="9979595"/>
            <a:ext cx="174055" cy="17405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5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F991702F-B581-622B-16FB-A6E8992279A3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" t="19369" r="-327" b="19581"/>
          <a:stretch/>
        </p:blipFill>
        <p:spPr>
          <a:xfrm>
            <a:off x="6404435" y="3898946"/>
            <a:ext cx="3368642" cy="1543003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id="{7A84CAA4-4D41-DC12-BD89-B63E7C08AA65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5808663" y="6781765"/>
            <a:ext cx="4424045" cy="98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AutoNum type="arabicPeriod" startAt="2"/>
            </a:pPr>
            <a:r>
              <a:rPr lang="zh-CN" altLang="en-US" sz="1600" b="1" dirty="0">
                <a:latin typeface="Arial Unicode MS" panose="020B0604020202020204" charset="-122"/>
                <a:ea typeface="Arial Unicode MS" panose="020B0604020202020204" charset="-122"/>
              </a:rPr>
              <a:t>连接方式</a:t>
            </a:r>
            <a:endParaRPr lang="en-US" altLang="zh-CN" sz="1600" b="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转动副为铆钉</a:t>
            </a: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+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螺母</a:t>
            </a: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+</a:t>
            </a: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垫片，轴与原动件杆间键连接，电机与板间螺丝固定</a:t>
            </a:r>
            <a:endParaRPr lang="en-US" altLang="zh-CN" sz="1600" dirty="0">
              <a:solidFill>
                <a:prstClr val="black"/>
              </a:solidFill>
              <a:latin typeface="Arial Unicode MS" panose="020B0604020202020204" charset="-122"/>
              <a:ea typeface="Arial Unicode MS" panose="020B0604020202020204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995C38C0-4F6C-BF6C-ACC4-4CC88903430E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5837555" y="7997149"/>
            <a:ext cx="4424045" cy="680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600" b="1" dirty="0">
                <a:latin typeface="Arial Unicode MS" panose="020B0604020202020204" charset="-122"/>
                <a:ea typeface="Arial Unicode MS" panose="020B0604020202020204" charset="-122"/>
              </a:rPr>
              <a:t>3.  </a:t>
            </a:r>
            <a:r>
              <a:rPr lang="zh-CN" altLang="en-US" sz="1600" b="1" dirty="0">
                <a:latin typeface="Arial Unicode MS" panose="020B0604020202020204" charset="-122"/>
                <a:ea typeface="Arial Unicode MS" panose="020B0604020202020204" charset="-122"/>
              </a:rPr>
              <a:t>电机选择</a:t>
            </a:r>
            <a:endParaRPr lang="en-US" altLang="zh-CN" sz="1600" b="1" dirty="0">
              <a:latin typeface="Arial Unicode MS" panose="020B0604020202020204" charset="-122"/>
              <a:ea typeface="Arial Unicode MS" panose="020B060402020202020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选择直流电机，最大转动力矩</a:t>
            </a:r>
            <a:r>
              <a:rPr lang="en-US" altLang="zh-CN" sz="1600" dirty="0">
                <a:solidFill>
                  <a:prstClr val="black"/>
                </a:solidFill>
                <a:latin typeface="Arial Unicode MS" panose="020B0604020202020204" charset="-122"/>
                <a:ea typeface="Arial Unicode MS" panose="020B0604020202020204" charset="-122"/>
              </a:rPr>
              <a:t>60N*mm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TkzNjBkNjA2MWU0YTg4ODY2YmIwNzhiZWFmOWM3N2M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356</Words>
  <Application>Microsoft Office PowerPoint</Application>
  <PresentationFormat>自定义</PresentationFormat>
  <Paragraphs>30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 Unicode MS</vt:lpstr>
      <vt:lpstr>Calibri Light</vt:lpstr>
      <vt:lpstr>Arial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若程 徐</cp:lastModifiedBy>
  <cp:revision>40</cp:revision>
  <dcterms:created xsi:type="dcterms:W3CDTF">2025-01-03T03:39:41Z</dcterms:created>
  <dcterms:modified xsi:type="dcterms:W3CDTF">2025-01-16T13:48:24Z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D475033E31943374F47E766763F8754D_43</vt:lpwstr>
  </property>
  <property fmtid="{D5CDD505-2E9C-101B-9397-08002B2CF9AE}" pid="3" name="KSOProductBuildVer">
    <vt:lpwstr>2052-6.11.0.8885</vt:lpwstr>
  </property>
</Properties>
</file>