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8" r:id="rId3"/>
  </p:sldIdLst>
  <p:sldSz cx="10907395" cy="15335250"/>
  <p:notesSz cx="6858000" cy="9144000"/>
  <p:embeddedFontLst>
    <p:embeddedFont>
      <p:font typeface="黑体" panose="02010609060101010101" charset="-122"/>
      <p:regular r:id="rId9"/>
    </p:embeddedFont>
    <p:embeddedFont>
      <p:font typeface="Arial Unicode MS" panose="020B0604020202020204" charset="-122"/>
      <p:regular r:id="rId10"/>
    </p:embeddedFont>
    <p:embeddedFont>
      <p:font typeface="等线 Light" panose="02010600030101010101" charset="-122"/>
      <p:regular r:id="rId11"/>
    </p:embeddedFont>
    <p:embeddedFont>
      <p:font typeface="Calibri Light" panose="020F0302020204030204" charset="0"/>
      <p:regular r:id="rId12"/>
      <p:italic r:id="rId13"/>
    </p:embeddedFont>
    <p:embeddedFont>
      <p:font typeface="等线" panose="02010600030101010101" charset="-122"/>
      <p:regular r:id="rId14"/>
    </p:embeddedFont>
    <p:embeddedFont>
      <p:font typeface="Calibri" panose="020F0502020204030204" charset="0"/>
      <p:regular r:id="rId15"/>
      <p:bold r:id="rId16"/>
      <p:italic r:id="rId17"/>
      <p:boldItalic r:id="rId18"/>
    </p:embeddedFont>
  </p:embeddedFontLst>
  <p:custDataLst>
    <p:tags r:id="rId1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32" userDrawn="1">
          <p15:clr>
            <a:srgbClr val="A4A3A4"/>
          </p15:clr>
        </p15:guide>
        <p15:guide id="2" pos="34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B0B9"/>
    <a:srgbClr val="0E5E8C"/>
    <a:srgbClr val="12467A"/>
    <a:srgbClr val="035183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3000" y="132"/>
      </p:cViewPr>
      <p:guideLst>
        <p:guide orient="horz" pos="4832"/>
        <p:guide pos="34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1.fntdata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8.xml"/><Relationship Id="rId18" Type="http://schemas.openxmlformats.org/officeDocument/2006/relationships/font" Target="fonts/font10.fntdata"/><Relationship Id="rId17" Type="http://schemas.openxmlformats.org/officeDocument/2006/relationships/font" Target="fonts/font9.fntdata"/><Relationship Id="rId16" Type="http://schemas.openxmlformats.org/officeDocument/2006/relationships/font" Target="fonts/font8.fntdata"/><Relationship Id="rId15" Type="http://schemas.openxmlformats.org/officeDocument/2006/relationships/font" Target="fonts/font7.fntdata"/><Relationship Id="rId14" Type="http://schemas.openxmlformats.org/officeDocument/2006/relationships/font" Target="fonts/font6.fntdata"/><Relationship Id="rId13" Type="http://schemas.openxmlformats.org/officeDocument/2006/relationships/font" Target="fonts/font5.fntdata"/><Relationship Id="rId12" Type="http://schemas.openxmlformats.org/officeDocument/2006/relationships/font" Target="fonts/font4.fntdata"/><Relationship Id="rId11" Type="http://schemas.openxmlformats.org/officeDocument/2006/relationships/font" Target="fonts/font3.fntdata"/><Relationship Id="rId10" Type="http://schemas.openxmlformats.org/officeDocument/2006/relationships/font" Target="fonts/font2.fntdata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1486" y="1143000"/>
            <a:ext cx="2195029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2509728"/>
            <a:ext cx="9271556" cy="5338939"/>
          </a:xfrm>
        </p:spPr>
        <p:txBody>
          <a:bodyPr anchor="b"/>
          <a:lstStyle>
            <a:lvl1pPr algn="ctr">
              <a:defRPr sz="715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8054557"/>
            <a:ext cx="8180785" cy="3702468"/>
          </a:xfrm>
        </p:spPr>
        <p:txBody>
          <a:bodyPr/>
          <a:lstStyle>
            <a:lvl1pPr marL="0" indent="0" algn="ctr">
              <a:buNone/>
              <a:defRPr sz="2865"/>
            </a:lvl1pPr>
            <a:lvl2pPr marL="545465" indent="0" algn="ctr">
              <a:buNone/>
              <a:defRPr sz="2385"/>
            </a:lvl2pPr>
            <a:lvl3pPr marL="1090930" indent="0" algn="ctr">
              <a:buNone/>
              <a:defRPr sz="2145"/>
            </a:lvl3pPr>
            <a:lvl4pPr marL="1636395" indent="0" algn="ctr">
              <a:buNone/>
              <a:defRPr sz="1910"/>
            </a:lvl4pPr>
            <a:lvl5pPr marL="2181860" indent="0" algn="ctr">
              <a:buNone/>
              <a:defRPr sz="1910"/>
            </a:lvl5pPr>
            <a:lvl6pPr marL="2726690" indent="0" algn="ctr">
              <a:buNone/>
              <a:defRPr sz="1910"/>
            </a:lvl6pPr>
            <a:lvl7pPr marL="3272155" indent="0" algn="ctr">
              <a:buNone/>
              <a:defRPr sz="1910"/>
            </a:lvl7pPr>
            <a:lvl8pPr marL="3817620" indent="0" algn="ctr">
              <a:buNone/>
              <a:defRPr sz="1910"/>
            </a:lvl8pPr>
            <a:lvl9pPr marL="4363085" indent="0" algn="ctr">
              <a:buNone/>
              <a:defRPr sz="191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816460"/>
            <a:ext cx="2351976" cy="1299591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816460"/>
            <a:ext cx="6919580" cy="1299591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3823167"/>
            <a:ext cx="9407902" cy="6379037"/>
          </a:xfrm>
        </p:spPr>
        <p:txBody>
          <a:bodyPr anchor="b"/>
          <a:lstStyle>
            <a:lvl1pPr>
              <a:defRPr sz="715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10262552"/>
            <a:ext cx="9407902" cy="3354585"/>
          </a:xfrm>
        </p:spPr>
        <p:txBody>
          <a:bodyPr/>
          <a:lstStyle>
            <a:lvl1pPr marL="0" indent="0">
              <a:buNone/>
              <a:defRPr sz="2865">
                <a:solidFill>
                  <a:schemeClr val="tx1"/>
                </a:solidFill>
              </a:defRPr>
            </a:lvl1pPr>
            <a:lvl2pPr marL="545465" indent="0">
              <a:buNone/>
              <a:defRPr sz="2385">
                <a:solidFill>
                  <a:schemeClr val="tx1">
                    <a:tint val="75000"/>
                  </a:schemeClr>
                </a:solidFill>
              </a:defRPr>
            </a:lvl2pPr>
            <a:lvl3pPr marL="1090930" indent="0">
              <a:buNone/>
              <a:defRPr sz="2145">
                <a:solidFill>
                  <a:schemeClr val="tx1">
                    <a:tint val="75000"/>
                  </a:schemeClr>
                </a:solidFill>
              </a:defRPr>
            </a:lvl3pPr>
            <a:lvl4pPr marL="1636395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4pPr>
            <a:lvl5pPr marL="2181860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5pPr>
            <a:lvl6pPr marL="2726690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6pPr>
            <a:lvl7pPr marL="3272155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7pPr>
            <a:lvl8pPr marL="3817620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8pPr>
            <a:lvl9pPr marL="4363085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4082300"/>
            <a:ext cx="4635778" cy="9730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4082300"/>
            <a:ext cx="4635778" cy="9730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816464"/>
            <a:ext cx="9407902" cy="29641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3759267"/>
            <a:ext cx="4614473" cy="1842359"/>
          </a:xfrm>
        </p:spPr>
        <p:txBody>
          <a:bodyPr anchor="b"/>
          <a:lstStyle>
            <a:lvl1pPr marL="0" indent="0">
              <a:buNone/>
              <a:defRPr sz="2865" b="1"/>
            </a:lvl1pPr>
            <a:lvl2pPr marL="545465" indent="0">
              <a:buNone/>
              <a:defRPr sz="2385" b="1"/>
            </a:lvl2pPr>
            <a:lvl3pPr marL="1090930" indent="0">
              <a:buNone/>
              <a:defRPr sz="2145" b="1"/>
            </a:lvl3pPr>
            <a:lvl4pPr marL="1636395" indent="0">
              <a:buNone/>
              <a:defRPr sz="1910" b="1"/>
            </a:lvl4pPr>
            <a:lvl5pPr marL="2181860" indent="0">
              <a:buNone/>
              <a:defRPr sz="1910" b="1"/>
            </a:lvl5pPr>
            <a:lvl6pPr marL="2726690" indent="0">
              <a:buNone/>
              <a:defRPr sz="1910" b="1"/>
            </a:lvl6pPr>
            <a:lvl7pPr marL="3272155" indent="0">
              <a:buNone/>
              <a:defRPr sz="1910" b="1"/>
            </a:lvl7pPr>
            <a:lvl8pPr marL="3817620" indent="0">
              <a:buNone/>
              <a:defRPr sz="1910" b="1"/>
            </a:lvl8pPr>
            <a:lvl9pPr marL="4363085" indent="0">
              <a:buNone/>
              <a:defRPr sz="191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5601626"/>
            <a:ext cx="4614473" cy="823914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3759267"/>
            <a:ext cx="4637199" cy="1842359"/>
          </a:xfrm>
        </p:spPr>
        <p:txBody>
          <a:bodyPr anchor="b"/>
          <a:lstStyle>
            <a:lvl1pPr marL="0" indent="0">
              <a:buNone/>
              <a:defRPr sz="2865" b="1"/>
            </a:lvl1pPr>
            <a:lvl2pPr marL="545465" indent="0">
              <a:buNone/>
              <a:defRPr sz="2385" b="1"/>
            </a:lvl2pPr>
            <a:lvl3pPr marL="1090930" indent="0">
              <a:buNone/>
              <a:defRPr sz="2145" b="1"/>
            </a:lvl3pPr>
            <a:lvl4pPr marL="1636395" indent="0">
              <a:buNone/>
              <a:defRPr sz="1910" b="1"/>
            </a:lvl4pPr>
            <a:lvl5pPr marL="2181860" indent="0">
              <a:buNone/>
              <a:defRPr sz="1910" b="1"/>
            </a:lvl5pPr>
            <a:lvl6pPr marL="2726690" indent="0">
              <a:buNone/>
              <a:defRPr sz="1910" b="1"/>
            </a:lvl6pPr>
            <a:lvl7pPr marL="3272155" indent="0">
              <a:buNone/>
              <a:defRPr sz="1910" b="1"/>
            </a:lvl7pPr>
            <a:lvl8pPr marL="3817620" indent="0">
              <a:buNone/>
              <a:defRPr sz="1910" b="1"/>
            </a:lvl8pPr>
            <a:lvl9pPr marL="4363085" indent="0">
              <a:buNone/>
              <a:defRPr sz="191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5601626"/>
            <a:ext cx="4637199" cy="823914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1022350"/>
            <a:ext cx="3518021" cy="3578225"/>
          </a:xfrm>
        </p:spPr>
        <p:txBody>
          <a:bodyPr anchor="b"/>
          <a:lstStyle>
            <a:lvl1pPr>
              <a:defRPr sz="381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2207995"/>
            <a:ext cx="5522030" cy="10897967"/>
          </a:xfrm>
        </p:spPr>
        <p:txBody>
          <a:bodyPr/>
          <a:lstStyle>
            <a:lvl1pPr>
              <a:defRPr sz="3815"/>
            </a:lvl1pPr>
            <a:lvl2pPr>
              <a:defRPr sz="3340"/>
            </a:lvl2pPr>
            <a:lvl3pPr>
              <a:defRPr sz="2865"/>
            </a:lvl3pPr>
            <a:lvl4pPr>
              <a:defRPr sz="2385"/>
            </a:lvl4pPr>
            <a:lvl5pPr>
              <a:defRPr sz="2385"/>
            </a:lvl5pPr>
            <a:lvl6pPr>
              <a:defRPr sz="2385"/>
            </a:lvl6pPr>
            <a:lvl7pPr>
              <a:defRPr sz="2385"/>
            </a:lvl7pPr>
            <a:lvl8pPr>
              <a:defRPr sz="2385"/>
            </a:lvl8pPr>
            <a:lvl9pPr>
              <a:defRPr sz="238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4600575"/>
            <a:ext cx="3518021" cy="8523134"/>
          </a:xfrm>
        </p:spPr>
        <p:txBody>
          <a:bodyPr/>
          <a:lstStyle>
            <a:lvl1pPr marL="0" indent="0">
              <a:buNone/>
              <a:defRPr sz="1910"/>
            </a:lvl1pPr>
            <a:lvl2pPr marL="545465" indent="0">
              <a:buNone/>
              <a:defRPr sz="1670"/>
            </a:lvl2pPr>
            <a:lvl3pPr marL="1090930" indent="0">
              <a:buNone/>
              <a:defRPr sz="1430"/>
            </a:lvl3pPr>
            <a:lvl4pPr marL="1636395" indent="0">
              <a:buNone/>
              <a:defRPr sz="1195"/>
            </a:lvl4pPr>
            <a:lvl5pPr marL="2181860" indent="0">
              <a:buNone/>
              <a:defRPr sz="1195"/>
            </a:lvl5pPr>
            <a:lvl6pPr marL="2726690" indent="0">
              <a:buNone/>
              <a:defRPr sz="1195"/>
            </a:lvl6pPr>
            <a:lvl7pPr marL="3272155" indent="0">
              <a:buNone/>
              <a:defRPr sz="1195"/>
            </a:lvl7pPr>
            <a:lvl8pPr marL="3817620" indent="0">
              <a:buNone/>
              <a:defRPr sz="1195"/>
            </a:lvl8pPr>
            <a:lvl9pPr marL="4363085" indent="0">
              <a:buNone/>
              <a:defRPr sz="119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1022350"/>
            <a:ext cx="3518021" cy="3578225"/>
          </a:xfrm>
        </p:spPr>
        <p:txBody>
          <a:bodyPr anchor="b"/>
          <a:lstStyle>
            <a:lvl1pPr>
              <a:defRPr sz="381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2207995"/>
            <a:ext cx="5522030" cy="10897967"/>
          </a:xfrm>
        </p:spPr>
        <p:txBody>
          <a:bodyPr anchor="t"/>
          <a:lstStyle>
            <a:lvl1pPr marL="0" indent="0">
              <a:buNone/>
              <a:defRPr sz="3815"/>
            </a:lvl1pPr>
            <a:lvl2pPr marL="545465" indent="0">
              <a:buNone/>
              <a:defRPr sz="3340"/>
            </a:lvl2pPr>
            <a:lvl3pPr marL="1090930" indent="0">
              <a:buNone/>
              <a:defRPr sz="2865"/>
            </a:lvl3pPr>
            <a:lvl4pPr marL="1636395" indent="0">
              <a:buNone/>
              <a:defRPr sz="2385"/>
            </a:lvl4pPr>
            <a:lvl5pPr marL="2181860" indent="0">
              <a:buNone/>
              <a:defRPr sz="2385"/>
            </a:lvl5pPr>
            <a:lvl6pPr marL="2726690" indent="0">
              <a:buNone/>
              <a:defRPr sz="2385"/>
            </a:lvl6pPr>
            <a:lvl7pPr marL="3272155" indent="0">
              <a:buNone/>
              <a:defRPr sz="2385"/>
            </a:lvl7pPr>
            <a:lvl8pPr marL="3817620" indent="0">
              <a:buNone/>
              <a:defRPr sz="2385"/>
            </a:lvl8pPr>
            <a:lvl9pPr marL="4363085" indent="0">
              <a:buNone/>
              <a:defRPr sz="238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4600575"/>
            <a:ext cx="3518021" cy="8523134"/>
          </a:xfrm>
        </p:spPr>
        <p:txBody>
          <a:bodyPr/>
          <a:lstStyle>
            <a:lvl1pPr marL="0" indent="0">
              <a:buNone/>
              <a:defRPr sz="1910"/>
            </a:lvl1pPr>
            <a:lvl2pPr marL="545465" indent="0">
              <a:buNone/>
              <a:defRPr sz="1670"/>
            </a:lvl2pPr>
            <a:lvl3pPr marL="1090930" indent="0">
              <a:buNone/>
              <a:defRPr sz="1430"/>
            </a:lvl3pPr>
            <a:lvl4pPr marL="1636395" indent="0">
              <a:buNone/>
              <a:defRPr sz="1195"/>
            </a:lvl4pPr>
            <a:lvl5pPr marL="2181860" indent="0">
              <a:buNone/>
              <a:defRPr sz="1195"/>
            </a:lvl5pPr>
            <a:lvl6pPr marL="2726690" indent="0">
              <a:buNone/>
              <a:defRPr sz="1195"/>
            </a:lvl6pPr>
            <a:lvl7pPr marL="3272155" indent="0">
              <a:buNone/>
              <a:defRPr sz="1195"/>
            </a:lvl7pPr>
            <a:lvl8pPr marL="3817620" indent="0">
              <a:buNone/>
              <a:defRPr sz="1195"/>
            </a:lvl8pPr>
            <a:lvl9pPr marL="4363085" indent="0">
              <a:buNone/>
              <a:defRPr sz="119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816464"/>
            <a:ext cx="9407902" cy="2964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4082300"/>
            <a:ext cx="9407902" cy="973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14213508"/>
            <a:ext cx="3681353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090930" rtl="0" eaLnBrk="1" latinLnBrk="0" hangingPunct="1">
        <a:lnSpc>
          <a:spcPct val="90000"/>
        </a:lnSpc>
        <a:spcBef>
          <a:spcPct val="0"/>
        </a:spcBef>
        <a:buNone/>
        <a:defRPr sz="52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415" indent="-272415" algn="l" defTabSz="1090930" rtl="0" eaLnBrk="1" latinLnBrk="0" hangingPunct="1">
        <a:lnSpc>
          <a:spcPct val="90000"/>
        </a:lnSpc>
        <a:spcBef>
          <a:spcPts val="1195"/>
        </a:spcBef>
        <a:buFont typeface="Arial" panose="020B0604020202020204" pitchFamily="34" charset="0"/>
        <a:buChar char="•"/>
        <a:defRPr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7880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865" kern="1200">
          <a:solidFill>
            <a:schemeClr val="tx1"/>
          </a:solidFill>
          <a:latin typeface="+mn-lt"/>
          <a:ea typeface="+mn-ea"/>
          <a:cs typeface="+mn-cs"/>
        </a:defRPr>
      </a:lvl2pPr>
      <a:lvl3pPr marL="1363345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385" kern="1200">
          <a:solidFill>
            <a:schemeClr val="tx1"/>
          </a:solidFill>
          <a:latin typeface="+mn-lt"/>
          <a:ea typeface="+mn-ea"/>
          <a:cs typeface="+mn-cs"/>
        </a:defRPr>
      </a:lvl3pPr>
      <a:lvl4pPr marL="1908810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5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5pPr>
      <a:lvl6pPr marL="2999740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6pPr>
      <a:lvl7pPr marL="3545205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7pPr>
      <a:lvl8pPr marL="4090670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8pPr>
      <a:lvl9pPr marL="4636135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1pPr>
      <a:lvl2pPr marL="545465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2pPr>
      <a:lvl3pPr marL="109093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3pPr>
      <a:lvl4pPr marL="1636395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4pPr>
      <a:lvl5pPr marL="218186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5pPr>
      <a:lvl6pPr marL="272669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6pPr>
      <a:lvl7pPr marL="3272155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7pPr>
      <a:lvl8pPr marL="381762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8pPr>
      <a:lvl9pPr marL="4363085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3" Type="http://schemas.openxmlformats.org/officeDocument/2006/relationships/slideLayout" Target="../slideLayouts/slideLayout7.xml"/><Relationship Id="rId22" Type="http://schemas.openxmlformats.org/officeDocument/2006/relationships/tags" Target="../tags/tag17.xml"/><Relationship Id="rId21" Type="http://schemas.openxmlformats.org/officeDocument/2006/relationships/image" Target="../media/image5.png"/><Relationship Id="rId20" Type="http://schemas.openxmlformats.org/officeDocument/2006/relationships/tags" Target="../tags/tag16.xml"/><Relationship Id="rId2" Type="http://schemas.openxmlformats.org/officeDocument/2006/relationships/tags" Target="../tags/tag1.xml"/><Relationship Id="rId19" Type="http://schemas.openxmlformats.org/officeDocument/2006/relationships/image" Target="../media/image4.png"/><Relationship Id="rId18" Type="http://schemas.openxmlformats.org/officeDocument/2006/relationships/tags" Target="../tags/tag15.xml"/><Relationship Id="rId17" Type="http://schemas.openxmlformats.org/officeDocument/2006/relationships/image" Target="../media/image3.png"/><Relationship Id="rId16" Type="http://schemas.openxmlformats.org/officeDocument/2006/relationships/tags" Target="../tags/tag14.xml"/><Relationship Id="rId15" Type="http://schemas.openxmlformats.org/officeDocument/2006/relationships/image" Target="../media/image2.png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710055" y="1656715"/>
            <a:ext cx="55435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仿生足式自动越障</a:t>
            </a: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机器人</a:t>
            </a:r>
            <a:endParaRPr lang="zh-CN" altLang="en-US" sz="20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1710055" y="2159020"/>
            <a:ext cx="55435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吕嘉键、陈嘉一、秦敏皓、徐智盛</a:t>
            </a:r>
            <a:endParaRPr lang="zh-CN" altLang="en-US" sz="20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710055" y="2628305"/>
            <a:ext cx="55435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陈卫星</a:t>
            </a:r>
            <a:r>
              <a:rPr lang="zh-CN" altLang="en-US" sz="2000" b="1">
                <a:latin typeface="Arial Unicode MS" panose="020B0604020202020204" charset="-122"/>
                <a:ea typeface="Arial Unicode MS" panose="020B0604020202020204" charset="-122"/>
              </a:rPr>
              <a:t> </a:t>
            </a:r>
            <a:endParaRPr lang="zh-CN" altLang="en-US" sz="2000" b="1" dirty="0"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9206865" y="1521420"/>
            <a:ext cx="1267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E5E8C"/>
                </a:solidFill>
                <a:latin typeface="Arial Unicode MS" panose="020B0604020202020204" charset="-122"/>
                <a:ea typeface="Arial Unicode MS" panose="020B0604020202020204" charset="-122"/>
              </a:rPr>
              <a:t>D10</a:t>
            </a:r>
            <a:endParaRPr lang="en-US" sz="3600" b="1" dirty="0">
              <a:solidFill>
                <a:srgbClr val="0E5E8C"/>
              </a:solidFill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33400" y="3947795"/>
            <a:ext cx="4801235" cy="2006600"/>
            <a:chOff x="821184" y="4103349"/>
            <a:chExt cx="4596927" cy="1921289"/>
          </a:xfrm>
        </p:grpSpPr>
        <p:sp>
          <p:nvSpPr>
            <p:cNvPr id="10" name="文本框 9"/>
            <p:cNvSpPr txBox="1"/>
            <p:nvPr>
              <p:custDataLst>
                <p:tags r:id="rId6"/>
              </p:custDataLst>
            </p:nvPr>
          </p:nvSpPr>
          <p:spPr>
            <a:xfrm>
              <a:off x="821184" y="4103349"/>
              <a:ext cx="4450404" cy="418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</a:pPr>
              <a:r>
                <a:rPr lang="en-US" altLang="zh-CN" b="1" dirty="0"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1. </a:t>
              </a:r>
              <a:r>
                <a:rPr lang="zh-CN" altLang="en-US" b="1" dirty="0"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项目背景</a:t>
              </a:r>
              <a:endParaRPr lang="zh-CN" altLang="en-US" b="1" spc="4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11" name="文本框 10"/>
            <p:cNvSpPr txBox="1"/>
            <p:nvPr>
              <p:custDataLst>
                <p:tags r:id="rId7"/>
              </p:custDataLst>
            </p:nvPr>
          </p:nvSpPr>
          <p:spPr>
            <a:xfrm>
              <a:off x="869214" y="4463895"/>
              <a:ext cx="4548897" cy="1560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</a:pPr>
              <a:r>
                <a:rPr lang="en-US" altLang="zh-CN" sz="1600" spc="40" dirty="0">
                  <a:latin typeface="Arial Unicode MS" panose="020B0604020202020204" charset="-122"/>
                  <a:ea typeface="Arial Unicode MS" panose="020B0604020202020204" charset="-122"/>
                  <a:cs typeface="Arial" panose="020B0604020202020204" pitchFamily="34" charset="0"/>
                </a:rPr>
                <a:t>	</a:t>
              </a:r>
              <a:r>
                <a:rPr lang="zh-CN" altLang="en-US" sz="1600" spc="40" dirty="0"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传统轮式和履带式移动机器人在复杂地形中易受限制，而仿生足式机器人通过模仿自然界动物的运动机制，具有优异的越障能力与地形适应性，应用前景广阔</a:t>
              </a:r>
              <a:r>
                <a:rPr lang="en-US" altLang="zh-CN" sz="1600" spc="40" dirty="0"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,</a:t>
              </a:r>
              <a:r>
                <a:rPr lang="zh-CN" altLang="en-US" sz="1600" spc="40" dirty="0"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逐渐</a:t>
              </a:r>
              <a:r>
                <a:rPr lang="zh-CN" altLang="en-US" sz="1600" spc="40" dirty="0"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成为机器人领域的研究热点。</a:t>
              </a:r>
              <a:endParaRPr lang="en-US" altLang="zh-CN" sz="1600" spc="4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</p:grpSp>
      <p:sp>
        <p:nvSpPr>
          <p:cNvPr id="35" name="文本框 34"/>
          <p:cNvSpPr txBox="1"/>
          <p:nvPr>
            <p:custDataLst>
              <p:tags r:id="rId8"/>
            </p:custDataLst>
          </p:nvPr>
        </p:nvSpPr>
        <p:spPr>
          <a:xfrm>
            <a:off x="533400" y="8488045"/>
            <a:ext cx="45827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 </a:t>
            </a:r>
            <a:r>
              <a:rPr lang="zh-CN" altLang="en-US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建模设计</a:t>
            </a:r>
            <a:endParaRPr lang="en-US" altLang="zh-CN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9"/>
            </p:custDataLst>
          </p:nvPr>
        </p:nvSpPr>
        <p:spPr>
          <a:xfrm>
            <a:off x="548005" y="6062980"/>
            <a:ext cx="45827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 </a:t>
            </a:r>
            <a:r>
              <a:rPr lang="zh-CN" altLang="en-US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产品功能分析</a:t>
            </a:r>
            <a:endParaRPr lang="zh-CN" altLang="en-US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10"/>
            </p:custDataLst>
          </p:nvPr>
        </p:nvSpPr>
        <p:spPr>
          <a:xfrm>
            <a:off x="532765" y="11275060"/>
            <a:ext cx="4648835" cy="10147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 algn="l">
              <a:lnSpc>
                <a:spcPct val="125000"/>
              </a:lnSpc>
              <a:buClrTx/>
              <a:buSzTx/>
              <a:buNone/>
            </a:pPr>
            <a:r>
              <a:rPr lang="zh-CN" altLang="en-US" sz="16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整体建模分为腿部结构与机身结构两部分。</a:t>
            </a:r>
            <a:endParaRPr lang="zh-CN" altLang="en-US" sz="160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marL="285750" indent="-285750" algn="l">
              <a:lnSpc>
                <a:spcPct val="125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腿部结构以五连杆为主体，相较于其他结构有着更强的抗弯能力，强度更高。并联杆部分近似构成一个平行四边形，相对更容易通过腿部末端位置计算出舵机角度。杆部末端接地点结构几何形状为球体，使得其末端可以与地面从各个方向接触，减少打滑风险。</a:t>
            </a:r>
            <a:endParaRPr lang="zh-CN" altLang="en-US" sz="160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marL="285750" indent="-285750" algn="l">
              <a:lnSpc>
                <a:spcPct val="125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身体部分使用</a:t>
            </a:r>
            <a:r>
              <a:rPr lang="zh-CN" altLang="en-US" sz="16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3D打印“王”字形的框架，具备更高的强度，且更容易加工。</a:t>
            </a:r>
            <a:endParaRPr lang="zh-CN" altLang="en-US" sz="160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45" name="文本框 44"/>
          <p:cNvSpPr txBox="1"/>
          <p:nvPr>
            <p:custDataLst>
              <p:tags r:id="rId11"/>
            </p:custDataLst>
          </p:nvPr>
        </p:nvSpPr>
        <p:spPr>
          <a:xfrm>
            <a:off x="5837555" y="9733280"/>
            <a:ext cx="421005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本仿生足式自动越障机器人创新点为：</a:t>
            </a:r>
            <a:endParaRPr lang="en-US" altLang="zh-CN" sz="160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采用并联式的腿部连杆机构设计，通过牺牲部分稳定性获得更高的整体灵活性。</a:t>
            </a:r>
            <a:endParaRPr lang="zh-CN" altLang="en-US" sz="160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设计了不同的步态，</a:t>
            </a:r>
            <a:r>
              <a:rPr lang="zh-CN" altLang="en-US" sz="16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根据所处环境和任务需求，机器人可以切换至相应的步态模式</a:t>
            </a:r>
            <a:r>
              <a:rPr lang="zh-CN" altLang="en-US" sz="16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以应对不同的地形障碍。</a:t>
            </a:r>
            <a:endParaRPr lang="zh-CN" altLang="en-US" sz="160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7" name="文本框 46"/>
          <p:cNvSpPr txBox="1"/>
          <p:nvPr>
            <p:custDataLst>
              <p:tags r:id="rId12"/>
            </p:custDataLst>
          </p:nvPr>
        </p:nvSpPr>
        <p:spPr>
          <a:xfrm>
            <a:off x="5837555" y="3947795"/>
            <a:ext cx="4281805" cy="74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altLang="zh-CN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 </a:t>
            </a:r>
            <a:r>
              <a:rPr lang="zh-CN" altLang="en-US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单腿强度校核</a:t>
            </a:r>
            <a:endParaRPr lang="zh-CN" altLang="en-US" b="1" spc="4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algn="just">
              <a:lnSpc>
                <a:spcPct val="125000"/>
              </a:lnSpc>
            </a:pPr>
            <a:endParaRPr lang="zh-CN" altLang="en-US" sz="1600" spc="4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1" name="文本框 60"/>
          <p:cNvSpPr txBox="1"/>
          <p:nvPr>
            <p:custDataLst>
              <p:tags r:id="rId13"/>
            </p:custDataLst>
          </p:nvPr>
        </p:nvSpPr>
        <p:spPr>
          <a:xfrm>
            <a:off x="5807710" y="12769483"/>
            <a:ext cx="4210050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感谢陈卫星老师的课堂内容教学指导</a:t>
            </a:r>
            <a:endParaRPr lang="en-US" altLang="zh-CN" sz="140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感谢中心与项目指导老师对产品搭建与缺陷的指点</a:t>
            </a:r>
            <a:endParaRPr lang="en-US" altLang="zh-CN" sz="140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感谢各成员对产品的调试与付出</a:t>
            </a:r>
            <a:endParaRPr lang="zh-CN" altLang="en-US" sz="14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14"/>
            </p:custDataLst>
          </p:nvPr>
        </p:nvSpPr>
        <p:spPr>
          <a:xfrm>
            <a:off x="609600" y="6370955"/>
            <a:ext cx="4506595" cy="17151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25000"/>
              </a:lnSpc>
              <a:buClrTx/>
              <a:buSzTx/>
              <a:buFontTx/>
            </a:pPr>
            <a:r>
              <a:rPr lang="zh-CN" altLang="en-US" sz="1600" spc="40" dirty="0">
                <a:latin typeface="黑体" panose="02010609060101010101" charset="-122"/>
                <a:ea typeface="黑体" panose="02010609060101010101" charset="-122"/>
                <a:cs typeface="Arial" panose="020B0604020202020204" pitchFamily="34" charset="0"/>
              </a:rPr>
              <a:t>本产品具有如下基本要求：</a:t>
            </a:r>
            <a:endParaRPr lang="zh-CN" altLang="en-US" sz="1600" spc="40" dirty="0">
              <a:latin typeface="黑体" panose="02010609060101010101" charset="-122"/>
              <a:ea typeface="黑体" panose="02010609060101010101" charset="-122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25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四足式行走可越障机器人</a:t>
            </a:r>
            <a:endParaRPr lang="zh-CN" altLang="en-US" sz="160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285750" indent="-285750" algn="just">
              <a:lnSpc>
                <a:spcPct val="125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可跨越斜坡、窄洞、凹陷地面等不同类型障碍</a:t>
            </a:r>
            <a:endParaRPr lang="zh-CN" altLang="en-US" sz="160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285750" indent="-285750" algn="just">
              <a:lnSpc>
                <a:spcPct val="125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电机数量控制在一定范围内，保证成本低廉</a:t>
            </a:r>
            <a:endParaRPr lang="zh-CN" altLang="en-US" sz="160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285750" indent="-285750" algn="just">
              <a:lnSpc>
                <a:spcPct val="125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可以承载一定的重量并保持行走稳定性</a:t>
            </a:r>
            <a:endParaRPr lang="zh-CN" altLang="en-US" sz="160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just"/>
            <a:endParaRPr lang="zh-CN" altLang="en-US" sz="160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5"/>
          <a:srcRect l="16304" t="28804" r="16171" b="19191"/>
          <a:stretch>
            <a:fillRect/>
          </a:stretch>
        </p:blipFill>
        <p:spPr>
          <a:xfrm>
            <a:off x="871855" y="8856345"/>
            <a:ext cx="3905885" cy="24187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5725795" y="4669155"/>
            <a:ext cx="2428240" cy="169926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8154035" y="4669155"/>
            <a:ext cx="2414270" cy="169926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20"/>
            </p:custDataLst>
          </p:nvPr>
        </p:nvSpPr>
        <p:spPr>
          <a:xfrm>
            <a:off x="5837555" y="6412865"/>
            <a:ext cx="321945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>
              <a:lnSpc>
                <a:spcPct val="125000"/>
              </a:lnSpc>
            </a:pPr>
            <a:r>
              <a:rPr lang="en-US" altLang="zh-CN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 STM32</a:t>
            </a:r>
            <a:r>
              <a:rPr lang="zh-CN" altLang="en-US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控制设计</a:t>
            </a:r>
            <a:endParaRPr lang="zh-CN" altLang="en-US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algn="just">
              <a:lnSpc>
                <a:spcPct val="125000"/>
              </a:lnSpc>
            </a:pPr>
            <a:endParaRPr lang="zh-CN" altLang="en-US" b="1" spc="4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230620" y="6821170"/>
            <a:ext cx="3787140" cy="2202180"/>
          </a:xfrm>
          <a:prstGeom prst="rect">
            <a:avLst/>
          </a:prstGeom>
        </p:spPr>
      </p:pic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5908040" y="4324350"/>
            <a:ext cx="47510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>
              <a:lnSpc>
                <a:spcPct val="125000"/>
              </a:lnSpc>
            </a:pPr>
            <a:r>
              <a:rPr lang="zh-CN" altLang="en-US" sz="1600" spc="4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通过SW仿真得到的单腿力学分析模拟：</a:t>
            </a:r>
            <a:endParaRPr lang="en-US" altLang="zh-CN" sz="1600" spc="4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COMMONDATA" val="eyJoZGlkIjoiOTkzNjBkNjA2MWU0YTg4ODY2YmIwNzhiZWFmOWM3N2MifQ==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578</Words>
  <Application>WPS 演示</Application>
  <PresentationFormat>自定义</PresentationFormat>
  <Paragraphs>43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黑体</vt:lpstr>
      <vt:lpstr>Arial Unicode MS</vt:lpstr>
      <vt:lpstr>微软雅黑</vt:lpstr>
      <vt:lpstr>等线 Light</vt:lpstr>
      <vt:lpstr>Calibri Light</vt:lpstr>
      <vt:lpstr>等线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御坂19778号</cp:lastModifiedBy>
  <cp:revision>42</cp:revision>
  <dcterms:created xsi:type="dcterms:W3CDTF">2025-01-03T03:39:00Z</dcterms:created>
  <dcterms:modified xsi:type="dcterms:W3CDTF">2025-01-16T14:16:29Z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97CAFA795BC243ABB21E64ADF6CAFA7F_13</vt:lpwstr>
  </property>
  <property fmtid="{D5CDD505-2E9C-101B-9397-08002B2CF9AE}" pid="3" name="KSOProductBuildVer">
    <vt:lpwstr>2052-12.1.0.19770</vt:lpwstr>
  </property>
</Properties>
</file>